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sldIdLst>
    <p:sldId id="256" r:id="rId5"/>
    <p:sldId id="653" r:id="rId6"/>
    <p:sldId id="654" r:id="rId7"/>
    <p:sldId id="655" r:id="rId8"/>
    <p:sldId id="656" r:id="rId9"/>
    <p:sldId id="629" r:id="rId10"/>
    <p:sldId id="628" r:id="rId11"/>
    <p:sldId id="659" r:id="rId12"/>
    <p:sldId id="660" r:id="rId13"/>
    <p:sldId id="661" r:id="rId14"/>
    <p:sldId id="662" r:id="rId15"/>
    <p:sldId id="663" r:id="rId16"/>
    <p:sldId id="664" r:id="rId17"/>
    <p:sldId id="665" r:id="rId18"/>
    <p:sldId id="666" r:id="rId19"/>
    <p:sldId id="668" r:id="rId20"/>
    <p:sldId id="670" r:id="rId21"/>
    <p:sldId id="671" r:id="rId22"/>
    <p:sldId id="669" r:id="rId23"/>
    <p:sldId id="672" r:id="rId24"/>
    <p:sldId id="673" r:id="rId25"/>
    <p:sldId id="674" r:id="rId26"/>
    <p:sldId id="647" r:id="rId27"/>
    <p:sldId id="675" r:id="rId28"/>
    <p:sldId id="676" r:id="rId29"/>
    <p:sldId id="677" r:id="rId30"/>
    <p:sldId id="678" r:id="rId31"/>
    <p:sldId id="679" r:id="rId32"/>
    <p:sldId id="680" r:id="rId33"/>
    <p:sldId id="681" r:id="rId34"/>
    <p:sldId id="682" r:id="rId35"/>
    <p:sldId id="683" r:id="rId36"/>
    <p:sldId id="684" r:id="rId37"/>
    <p:sldId id="265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A4F8657-8C9A-6CA8-CC26-F90F769C1082}" name="David Anthony" initials="DA" userId="S::davidanthony@beyondautism.org.uk::ce3c8a62-bab8-474b-99eb-f5faab1cfa3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 Wicks" initials="MW" lastIdx="1" clrIdx="0">
    <p:extLst>
      <p:ext uri="{19B8F6BF-5375-455C-9EA6-DF929625EA0E}">
        <p15:presenceInfo xmlns:p15="http://schemas.microsoft.com/office/powerpoint/2012/main" userId="S::mattwicks@beyondautism.org.uk::9990d30d-11da-404f-abff-70a94dda0c1f" providerId="AD"/>
      </p:ext>
    </p:extLst>
  </p:cmAuthor>
  <p:cmAuthor id="2" name="Leanna Maggs" initials="LM" lastIdx="7" clrIdx="1">
    <p:extLst>
      <p:ext uri="{19B8F6BF-5375-455C-9EA6-DF929625EA0E}">
        <p15:presenceInfo xmlns:p15="http://schemas.microsoft.com/office/powerpoint/2012/main" userId="S::leannamaggs@beyondautism.org.uk::462fbbe0-2028-4c8a-b21a-eb5403bd23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000"/>
    <a:srgbClr val="008576"/>
    <a:srgbClr val="EE7203"/>
    <a:srgbClr val="0084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A8CC8B-00A3-4BA0-89BF-DAED8C223B1E}" v="17" dt="2024-03-12T12:27:42.297"/>
    <p1510:client id="{375608A6-F5E9-4586-9DA6-F0B5EFD86B47}" v="348" dt="2024-03-12T13:38:37.690"/>
    <p1510:client id="{384CC996-435E-46C4-BFBF-0469864CCE50}" v="11" dt="2024-03-12T13:48:03.062"/>
    <p1510:client id="{9B267E61-8430-426C-8A65-AF861A73375E}" v="101" dt="2024-03-13T12:14:14.2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50" autoAdjust="0"/>
  </p:normalViewPr>
  <p:slideViewPr>
    <p:cSldViewPr snapToGrid="0">
      <p:cViewPr varScale="1">
        <p:scale>
          <a:sx n="46" d="100"/>
          <a:sy n="46" d="100"/>
        </p:scale>
        <p:origin x="10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E4D682-A359-4353-83DC-6CE51617576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C048910-5590-411A-B62D-6AD2E61FCF93}">
      <dgm:prSet phldrT="[Text]"/>
      <dgm:spPr>
        <a:solidFill>
          <a:srgbClr val="0084B7"/>
        </a:solidFill>
      </dgm:spPr>
      <dgm:t>
        <a:bodyPr/>
        <a:lstStyle/>
        <a:p>
          <a:r>
            <a:rPr lang="en-GB" dirty="0"/>
            <a:t>Bespoke</a:t>
          </a:r>
        </a:p>
      </dgm:t>
    </dgm:pt>
    <dgm:pt modelId="{A18B7FB2-1406-423C-B4D3-111CA894930C}" type="parTrans" cxnId="{FC1EB04A-29EB-4075-87CF-A5ADD5E81740}">
      <dgm:prSet/>
      <dgm:spPr/>
      <dgm:t>
        <a:bodyPr/>
        <a:lstStyle/>
        <a:p>
          <a:endParaRPr lang="en-GB"/>
        </a:p>
      </dgm:t>
    </dgm:pt>
    <dgm:pt modelId="{D5867759-191D-4008-9780-3560A16DA526}" type="sibTrans" cxnId="{FC1EB04A-29EB-4075-87CF-A5ADD5E81740}">
      <dgm:prSet/>
      <dgm:spPr>
        <a:solidFill>
          <a:srgbClr val="F9B000"/>
        </a:solidFill>
      </dgm:spPr>
      <dgm:t>
        <a:bodyPr/>
        <a:lstStyle/>
        <a:p>
          <a:endParaRPr lang="en-GB" dirty="0"/>
        </a:p>
      </dgm:t>
    </dgm:pt>
    <dgm:pt modelId="{7E8D901F-6CF9-4EA5-8AD9-82893047842B}">
      <dgm:prSet phldrT="[Text]"/>
      <dgm:spPr>
        <a:solidFill>
          <a:srgbClr val="EE7203"/>
        </a:solidFill>
      </dgm:spPr>
      <dgm:t>
        <a:bodyPr/>
        <a:lstStyle/>
        <a:p>
          <a:r>
            <a:rPr lang="en-GB" dirty="0"/>
            <a:t>Person-centred</a:t>
          </a:r>
        </a:p>
      </dgm:t>
    </dgm:pt>
    <dgm:pt modelId="{00025E45-0432-4B77-8B90-5B33C15D02A7}" type="parTrans" cxnId="{01214DB4-B00E-46AF-9DE9-1D9BC41DAA50}">
      <dgm:prSet/>
      <dgm:spPr/>
      <dgm:t>
        <a:bodyPr/>
        <a:lstStyle/>
        <a:p>
          <a:endParaRPr lang="en-GB"/>
        </a:p>
      </dgm:t>
    </dgm:pt>
    <dgm:pt modelId="{0DEE5CEB-A9DB-461B-BEDF-2DDE3CF079F8}" type="sibTrans" cxnId="{01214DB4-B00E-46AF-9DE9-1D9BC41DAA50}">
      <dgm:prSet/>
      <dgm:spPr>
        <a:solidFill>
          <a:srgbClr val="F9B000"/>
        </a:solidFill>
      </dgm:spPr>
      <dgm:t>
        <a:bodyPr/>
        <a:lstStyle/>
        <a:p>
          <a:endParaRPr lang="en-GB"/>
        </a:p>
      </dgm:t>
    </dgm:pt>
    <dgm:pt modelId="{19719533-ACC9-4F3F-8D86-E38B3CDA4305}">
      <dgm:prSet phldrT="[Text]"/>
      <dgm:spPr>
        <a:solidFill>
          <a:srgbClr val="008576"/>
        </a:solidFill>
      </dgm:spPr>
      <dgm:t>
        <a:bodyPr/>
        <a:lstStyle/>
        <a:p>
          <a:r>
            <a:rPr lang="en-GB" dirty="0"/>
            <a:t>Function based</a:t>
          </a:r>
        </a:p>
      </dgm:t>
    </dgm:pt>
    <dgm:pt modelId="{6D8C806D-3F0D-4170-92E2-8951359F6248}" type="parTrans" cxnId="{BD7D622F-F3E9-42A9-AF01-26AC8B73A024}">
      <dgm:prSet/>
      <dgm:spPr/>
      <dgm:t>
        <a:bodyPr/>
        <a:lstStyle/>
        <a:p>
          <a:endParaRPr lang="en-GB"/>
        </a:p>
      </dgm:t>
    </dgm:pt>
    <dgm:pt modelId="{527AD160-4767-430C-9F73-52340BB598E9}" type="sibTrans" cxnId="{BD7D622F-F3E9-42A9-AF01-26AC8B73A024}">
      <dgm:prSet/>
      <dgm:spPr/>
      <dgm:t>
        <a:bodyPr/>
        <a:lstStyle/>
        <a:p>
          <a:endParaRPr lang="en-GB"/>
        </a:p>
      </dgm:t>
    </dgm:pt>
    <dgm:pt modelId="{A8FDDFC2-A2C2-4375-92E1-BA073829A1DC}" type="pres">
      <dgm:prSet presAssocID="{65E4D682-A359-4353-83DC-6CE51617576C}" presName="Name0" presStyleCnt="0">
        <dgm:presLayoutVars>
          <dgm:dir/>
          <dgm:resizeHandles val="exact"/>
        </dgm:presLayoutVars>
      </dgm:prSet>
      <dgm:spPr/>
    </dgm:pt>
    <dgm:pt modelId="{4EC06D79-4773-4B43-A74D-53A3E9650726}" type="pres">
      <dgm:prSet presAssocID="{AC048910-5590-411A-B62D-6AD2E61FCF93}" presName="node" presStyleLbl="node1" presStyleIdx="0" presStyleCnt="3">
        <dgm:presLayoutVars>
          <dgm:bulletEnabled val="1"/>
        </dgm:presLayoutVars>
      </dgm:prSet>
      <dgm:spPr/>
    </dgm:pt>
    <dgm:pt modelId="{AAA6FD38-955F-4144-B2CE-4B30EF0E2E62}" type="pres">
      <dgm:prSet presAssocID="{D5867759-191D-4008-9780-3560A16DA526}" presName="sibTrans" presStyleLbl="sibTrans2D1" presStyleIdx="0" presStyleCnt="2"/>
      <dgm:spPr/>
    </dgm:pt>
    <dgm:pt modelId="{8442E602-21CE-490A-A673-F14BA42E0FA9}" type="pres">
      <dgm:prSet presAssocID="{D5867759-191D-4008-9780-3560A16DA526}" presName="connectorText" presStyleLbl="sibTrans2D1" presStyleIdx="0" presStyleCnt="2"/>
      <dgm:spPr/>
    </dgm:pt>
    <dgm:pt modelId="{C8CABD46-22ED-4018-9F2A-3A79CFC57D46}" type="pres">
      <dgm:prSet presAssocID="{7E8D901F-6CF9-4EA5-8AD9-82893047842B}" presName="node" presStyleLbl="node1" presStyleIdx="1" presStyleCnt="3">
        <dgm:presLayoutVars>
          <dgm:bulletEnabled val="1"/>
        </dgm:presLayoutVars>
      </dgm:prSet>
      <dgm:spPr/>
    </dgm:pt>
    <dgm:pt modelId="{B30D39BA-C05A-405B-85A6-BBE52376BCFD}" type="pres">
      <dgm:prSet presAssocID="{0DEE5CEB-A9DB-461B-BEDF-2DDE3CF079F8}" presName="sibTrans" presStyleLbl="sibTrans2D1" presStyleIdx="1" presStyleCnt="2"/>
      <dgm:spPr/>
    </dgm:pt>
    <dgm:pt modelId="{5B93C334-A824-4296-805F-2AA7E56063BE}" type="pres">
      <dgm:prSet presAssocID="{0DEE5CEB-A9DB-461B-BEDF-2DDE3CF079F8}" presName="connectorText" presStyleLbl="sibTrans2D1" presStyleIdx="1" presStyleCnt="2"/>
      <dgm:spPr/>
    </dgm:pt>
    <dgm:pt modelId="{9B2A696F-0754-4EA8-BA1B-08D225E00FE5}" type="pres">
      <dgm:prSet presAssocID="{19719533-ACC9-4F3F-8D86-E38B3CDA4305}" presName="node" presStyleLbl="node1" presStyleIdx="2" presStyleCnt="3">
        <dgm:presLayoutVars>
          <dgm:bulletEnabled val="1"/>
        </dgm:presLayoutVars>
      </dgm:prSet>
      <dgm:spPr/>
    </dgm:pt>
  </dgm:ptLst>
  <dgm:cxnLst>
    <dgm:cxn modelId="{8FD0CA08-AC8B-4E97-9283-065248FF9980}" type="presOf" srcId="{65E4D682-A359-4353-83DC-6CE51617576C}" destId="{A8FDDFC2-A2C2-4375-92E1-BA073829A1DC}" srcOrd="0" destOrd="0" presId="urn:microsoft.com/office/officeart/2005/8/layout/process1"/>
    <dgm:cxn modelId="{B7DF7B1C-F690-4ADE-B891-74776DF88B1C}" type="presOf" srcId="{D5867759-191D-4008-9780-3560A16DA526}" destId="{8442E602-21CE-490A-A673-F14BA42E0FA9}" srcOrd="1" destOrd="0" presId="urn:microsoft.com/office/officeart/2005/8/layout/process1"/>
    <dgm:cxn modelId="{BBBBB222-DA75-4C13-B2BB-D2347B31B576}" type="presOf" srcId="{0DEE5CEB-A9DB-461B-BEDF-2DDE3CF079F8}" destId="{B30D39BA-C05A-405B-85A6-BBE52376BCFD}" srcOrd="0" destOrd="0" presId="urn:microsoft.com/office/officeart/2005/8/layout/process1"/>
    <dgm:cxn modelId="{BD7D622F-F3E9-42A9-AF01-26AC8B73A024}" srcId="{65E4D682-A359-4353-83DC-6CE51617576C}" destId="{19719533-ACC9-4F3F-8D86-E38B3CDA4305}" srcOrd="2" destOrd="0" parTransId="{6D8C806D-3F0D-4170-92E2-8951359F6248}" sibTransId="{527AD160-4767-430C-9F73-52340BB598E9}"/>
    <dgm:cxn modelId="{FC1EB04A-29EB-4075-87CF-A5ADD5E81740}" srcId="{65E4D682-A359-4353-83DC-6CE51617576C}" destId="{AC048910-5590-411A-B62D-6AD2E61FCF93}" srcOrd="0" destOrd="0" parTransId="{A18B7FB2-1406-423C-B4D3-111CA894930C}" sibTransId="{D5867759-191D-4008-9780-3560A16DA526}"/>
    <dgm:cxn modelId="{D0465873-44F8-4FD9-A5E0-AC55963863C1}" type="presOf" srcId="{D5867759-191D-4008-9780-3560A16DA526}" destId="{AAA6FD38-955F-4144-B2CE-4B30EF0E2E62}" srcOrd="0" destOrd="0" presId="urn:microsoft.com/office/officeart/2005/8/layout/process1"/>
    <dgm:cxn modelId="{B6F24777-3752-4E66-864E-EA52768F5EEA}" type="presOf" srcId="{7E8D901F-6CF9-4EA5-8AD9-82893047842B}" destId="{C8CABD46-22ED-4018-9F2A-3A79CFC57D46}" srcOrd="0" destOrd="0" presId="urn:microsoft.com/office/officeart/2005/8/layout/process1"/>
    <dgm:cxn modelId="{941B1E80-E883-4B14-83BA-62B60EBB62C4}" type="presOf" srcId="{0DEE5CEB-A9DB-461B-BEDF-2DDE3CF079F8}" destId="{5B93C334-A824-4296-805F-2AA7E56063BE}" srcOrd="1" destOrd="0" presId="urn:microsoft.com/office/officeart/2005/8/layout/process1"/>
    <dgm:cxn modelId="{01214DB4-B00E-46AF-9DE9-1D9BC41DAA50}" srcId="{65E4D682-A359-4353-83DC-6CE51617576C}" destId="{7E8D901F-6CF9-4EA5-8AD9-82893047842B}" srcOrd="1" destOrd="0" parTransId="{00025E45-0432-4B77-8B90-5B33C15D02A7}" sibTransId="{0DEE5CEB-A9DB-461B-BEDF-2DDE3CF079F8}"/>
    <dgm:cxn modelId="{58E064D8-DCE3-4E90-8795-42FE88AD386D}" type="presOf" srcId="{AC048910-5590-411A-B62D-6AD2E61FCF93}" destId="{4EC06D79-4773-4B43-A74D-53A3E9650726}" srcOrd="0" destOrd="0" presId="urn:microsoft.com/office/officeart/2005/8/layout/process1"/>
    <dgm:cxn modelId="{FA9092D9-A7FD-4D7C-9947-94D4DBA290B7}" type="presOf" srcId="{19719533-ACC9-4F3F-8D86-E38B3CDA4305}" destId="{9B2A696F-0754-4EA8-BA1B-08D225E00FE5}" srcOrd="0" destOrd="0" presId="urn:microsoft.com/office/officeart/2005/8/layout/process1"/>
    <dgm:cxn modelId="{6BA7F2FE-1787-46DD-BDAE-F9996A24FD50}" type="presParOf" srcId="{A8FDDFC2-A2C2-4375-92E1-BA073829A1DC}" destId="{4EC06D79-4773-4B43-A74D-53A3E9650726}" srcOrd="0" destOrd="0" presId="urn:microsoft.com/office/officeart/2005/8/layout/process1"/>
    <dgm:cxn modelId="{600FFFAA-9644-47F8-8E6E-F29682844C94}" type="presParOf" srcId="{A8FDDFC2-A2C2-4375-92E1-BA073829A1DC}" destId="{AAA6FD38-955F-4144-B2CE-4B30EF0E2E62}" srcOrd="1" destOrd="0" presId="urn:microsoft.com/office/officeart/2005/8/layout/process1"/>
    <dgm:cxn modelId="{F3508556-0775-406D-9975-CEBF6CBE0296}" type="presParOf" srcId="{AAA6FD38-955F-4144-B2CE-4B30EF0E2E62}" destId="{8442E602-21CE-490A-A673-F14BA42E0FA9}" srcOrd="0" destOrd="0" presId="urn:microsoft.com/office/officeart/2005/8/layout/process1"/>
    <dgm:cxn modelId="{F837FCA9-6018-40FE-8EE8-AFFDEA2E44F4}" type="presParOf" srcId="{A8FDDFC2-A2C2-4375-92E1-BA073829A1DC}" destId="{C8CABD46-22ED-4018-9F2A-3A79CFC57D46}" srcOrd="2" destOrd="0" presId="urn:microsoft.com/office/officeart/2005/8/layout/process1"/>
    <dgm:cxn modelId="{05358BAA-89B3-492A-9E43-107C1E7B1807}" type="presParOf" srcId="{A8FDDFC2-A2C2-4375-92E1-BA073829A1DC}" destId="{B30D39BA-C05A-405B-85A6-BBE52376BCFD}" srcOrd="3" destOrd="0" presId="urn:microsoft.com/office/officeart/2005/8/layout/process1"/>
    <dgm:cxn modelId="{B7A8274D-9343-4B9A-B52B-ADD717A3CBC2}" type="presParOf" srcId="{B30D39BA-C05A-405B-85A6-BBE52376BCFD}" destId="{5B93C334-A824-4296-805F-2AA7E56063BE}" srcOrd="0" destOrd="0" presId="urn:microsoft.com/office/officeart/2005/8/layout/process1"/>
    <dgm:cxn modelId="{8678A1E7-1A48-4DEE-BC29-747D1AEAE21A}" type="presParOf" srcId="{A8FDDFC2-A2C2-4375-92E1-BA073829A1DC}" destId="{9B2A696F-0754-4EA8-BA1B-08D225E00FE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06D79-4773-4B43-A74D-53A3E9650726}">
      <dsp:nvSpPr>
        <dsp:cNvPr id="0" name=""/>
        <dsp:cNvSpPr/>
      </dsp:nvSpPr>
      <dsp:spPr>
        <a:xfrm>
          <a:off x="7143" y="567153"/>
          <a:ext cx="2135187" cy="1281112"/>
        </a:xfrm>
        <a:prstGeom prst="roundRect">
          <a:avLst>
            <a:gd name="adj" fmla="val 10000"/>
          </a:avLst>
        </a:prstGeom>
        <a:solidFill>
          <a:srgbClr val="0084B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Bespoke</a:t>
          </a:r>
        </a:p>
      </dsp:txBody>
      <dsp:txXfrm>
        <a:off x="44665" y="604675"/>
        <a:ext cx="2060143" cy="1206068"/>
      </dsp:txXfrm>
    </dsp:sp>
    <dsp:sp modelId="{AAA6FD38-955F-4144-B2CE-4B30EF0E2E62}">
      <dsp:nvSpPr>
        <dsp:cNvPr id="0" name=""/>
        <dsp:cNvSpPr/>
      </dsp:nvSpPr>
      <dsp:spPr>
        <a:xfrm>
          <a:off x="2355850" y="94294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rgbClr val="F9B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 dirty="0"/>
        </a:p>
      </dsp:txBody>
      <dsp:txXfrm>
        <a:off x="2355850" y="1048851"/>
        <a:ext cx="316861" cy="317716"/>
      </dsp:txXfrm>
    </dsp:sp>
    <dsp:sp modelId="{C8CABD46-22ED-4018-9F2A-3A79CFC57D46}">
      <dsp:nvSpPr>
        <dsp:cNvPr id="0" name=""/>
        <dsp:cNvSpPr/>
      </dsp:nvSpPr>
      <dsp:spPr>
        <a:xfrm>
          <a:off x="2996406" y="567153"/>
          <a:ext cx="2135187" cy="1281112"/>
        </a:xfrm>
        <a:prstGeom prst="roundRect">
          <a:avLst>
            <a:gd name="adj" fmla="val 10000"/>
          </a:avLst>
        </a:prstGeom>
        <a:solidFill>
          <a:srgbClr val="EE720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Person-centred</a:t>
          </a:r>
        </a:p>
      </dsp:txBody>
      <dsp:txXfrm>
        <a:off x="3033928" y="604675"/>
        <a:ext cx="2060143" cy="1206068"/>
      </dsp:txXfrm>
    </dsp:sp>
    <dsp:sp modelId="{B30D39BA-C05A-405B-85A6-BBE52376BCFD}">
      <dsp:nvSpPr>
        <dsp:cNvPr id="0" name=""/>
        <dsp:cNvSpPr/>
      </dsp:nvSpPr>
      <dsp:spPr>
        <a:xfrm>
          <a:off x="5345112" y="94294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rgbClr val="F9B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/>
        </a:p>
      </dsp:txBody>
      <dsp:txXfrm>
        <a:off x="5345112" y="1048851"/>
        <a:ext cx="316861" cy="317716"/>
      </dsp:txXfrm>
    </dsp:sp>
    <dsp:sp modelId="{9B2A696F-0754-4EA8-BA1B-08D225E00FE5}">
      <dsp:nvSpPr>
        <dsp:cNvPr id="0" name=""/>
        <dsp:cNvSpPr/>
      </dsp:nvSpPr>
      <dsp:spPr>
        <a:xfrm>
          <a:off x="5985668" y="567153"/>
          <a:ext cx="2135187" cy="1281112"/>
        </a:xfrm>
        <a:prstGeom prst="roundRect">
          <a:avLst>
            <a:gd name="adj" fmla="val 10000"/>
          </a:avLst>
        </a:prstGeom>
        <a:solidFill>
          <a:srgbClr val="00857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Function based</a:t>
          </a:r>
        </a:p>
      </dsp:txBody>
      <dsp:txXfrm>
        <a:off x="6023190" y="604675"/>
        <a:ext cx="2060143" cy="1206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1B512-09C4-49D1-9578-3E3E96C0C81D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D7F59-7BD3-4EDD-A5BF-BE5C5F679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195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-assessment.co.uk/news-hub/blogs/is-persistent-absence-the-result-of-pupils-not-wanting-to-learn/#:~:text=13.3%25%20for%20pupils%20with%20an,6.9%25%20with%20no%20identified%20SEND.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7810599/#:~:text=Notably%2C%2092.1%25%20of%20CYP%20currently,CI%20(24.67%2C%2088.07)%5D.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Some debate over the best term to use, as we see in many areas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D7F59-7BD3-4EDD-A5BF-BE5C5F67973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167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Information gathering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D7F59-7BD3-4EDD-A5BF-BE5C5F67973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621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Leads onto motivation/values in the next slide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D7F59-7BD3-4EDD-A5BF-BE5C5F67973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272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Circle back to PCP slides – all the information in one place – important to/for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D7F59-7BD3-4EDD-A5BF-BE5C5F67973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51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/>
              <a:t>FBA = all the work mention so far for assessment</a:t>
            </a:r>
          </a:p>
          <a:p>
            <a:pPr marL="228600" indent="-228600">
              <a:buAutoNum type="arabicPeriod"/>
            </a:pPr>
            <a:r>
              <a:rPr lang="en-GB" dirty="0"/>
              <a:t>As above</a:t>
            </a:r>
          </a:p>
          <a:p>
            <a:pPr marL="228600" indent="-228600">
              <a:buAutoNum type="arabicPeriod"/>
            </a:pPr>
            <a:r>
              <a:rPr lang="en-GB" dirty="0"/>
              <a:t>Specific school avoidance assessment – still uses the refusal language but it works well</a:t>
            </a:r>
          </a:p>
          <a:p>
            <a:pPr marL="228600" indent="-228600">
              <a:buAutoNum type="arabicPeriod"/>
            </a:pPr>
            <a:r>
              <a:rPr lang="en-GB" dirty="0"/>
              <a:t>Main goal is identifying function</a:t>
            </a:r>
          </a:p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D7F59-7BD3-4EDD-A5BF-BE5C5F67973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148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Functions identified by Kearney SRAS-R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D7F59-7BD3-4EDD-A5BF-BE5C5F67973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888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/>
              <a:t>Benefits all learners, not just neurodiverse ones</a:t>
            </a:r>
          </a:p>
          <a:p>
            <a:pPr marL="228600" indent="-228600">
              <a:buAutoNum type="arabicPeriod"/>
            </a:pPr>
            <a:r>
              <a:rPr lang="en-GB" dirty="0" err="1"/>
              <a:t>Shouldnt</a:t>
            </a:r>
            <a:r>
              <a:rPr lang="en-GB" dirty="0"/>
              <a:t> be long term solution but are often necessary to help individual to be successful and build up gradually</a:t>
            </a:r>
          </a:p>
          <a:p>
            <a:pPr marL="228600" indent="-228600">
              <a:buAutoNum type="arabicPeriod"/>
            </a:pPr>
            <a:r>
              <a:rPr lang="en-GB" dirty="0"/>
              <a:t>Reassessment of needs? Ed psych?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D7F59-7BD3-4EDD-A5BF-BE5C5F67973A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9886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Example worksheet for learner working on anxiety identification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D7F59-7BD3-4EDD-A5BF-BE5C5F67973A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664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Pre-pandemic to post pandemic increase across the board. Last year there was an increase for pupils with EHCP but not for those with no SEN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D7F59-7BD3-4EDD-A5BF-BE5C5F67973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329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u="none">
                <a:solidFill>
                  <a:schemeClr val="tx1"/>
                </a:solidFill>
              </a:rPr>
              <a:t>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u="none">
                <a:solidFill>
                  <a:schemeClr val="tx1"/>
                </a:solidFill>
              </a:rPr>
              <a:t>2. Persistent absence =</a:t>
            </a:r>
            <a:r>
              <a:rPr lang="en-GB">
                <a:solidFill>
                  <a:srgbClr val="0563C1"/>
                </a:solidFill>
              </a:rPr>
              <a:t> pupils who have missed more than 10% school sessions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 Additional stat not on previous slide, 11.1% for SEND support</a:t>
            </a:r>
          </a:p>
          <a:p>
            <a:endParaRPr lang="en-GB">
              <a:solidFill>
                <a:srgbClr val="0563C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 persistent absence the result of pupils not wanting to learn? - GL Assessment (gl-assessment.co.uk)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D7F59-7BD3-4EDD-A5BF-BE5C5F67973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935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i="0"/>
              <a:t>No diagnosis can mean a lack of support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i="0"/>
              <a:t>As above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i="0"/>
              <a:t>As above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i="0"/>
              <a:t>School isn’t a happy place to be, so children are staying away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i="0"/>
              <a:t>Other factors that impact on ability to thrive in school – similar diagnostic waiting times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>
                <a:hlinkClick r:id="rId3"/>
              </a:rPr>
              <a:t>School distress and the school attendance crisis: a story dominated by neurodivergence and unmet need - PubMed (nih.gov)</a:t>
            </a:r>
            <a:endParaRPr lang="en-GB" i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0"/>
              <a:t>N8 Research Partnership (2024). A country that works for all children and young people: An evidence-based plan for addressing the autism assessment and support crisis. doi.org/10.48785/100/195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D7F59-7BD3-4EDD-A5BF-BE5C5F67973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508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/>
              <a:t>Guidance but not always practical solution</a:t>
            </a:r>
          </a:p>
          <a:p>
            <a:pPr marL="228600" indent="-228600">
              <a:buAutoNum type="arabicPeriod"/>
            </a:pPr>
            <a:r>
              <a:rPr lang="en-GB" dirty="0"/>
              <a:t>Standard practice in SEND</a:t>
            </a:r>
          </a:p>
          <a:p>
            <a:pPr marL="228600" indent="-228600">
              <a:buAutoNum type="arabicPeriod"/>
            </a:pPr>
            <a:r>
              <a:rPr lang="en-GB" dirty="0"/>
              <a:t>Can appear to be just illness/lateness etc – come back to this later</a:t>
            </a:r>
          </a:p>
          <a:p>
            <a:pPr marL="228600" indent="-228600">
              <a:buAutoNum type="arabicPeriod"/>
            </a:pPr>
            <a:r>
              <a:rPr lang="en-GB" dirty="0"/>
              <a:t>Realities of school resources mean its not possible to support in the home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D7F59-7BD3-4EDD-A5BF-BE5C5F67973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830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Next slide addresses these images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D7F59-7BD3-4EDD-A5BF-BE5C5F67973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776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100% attendance is unrealistic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D7F59-7BD3-4EDD-A5BF-BE5C5F67973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562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 helpful things to hear for the learner/family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D7F59-7BD3-4EDD-A5BF-BE5C5F67973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76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Downward spiral = missing some school leads to missing more and then it is harder to get back in and catch up academically/socially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D7F59-7BD3-4EDD-A5BF-BE5C5F67973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582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F2FFD-CA86-471A-A9CD-572732517E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8FFF7A-4A93-4113-87B2-E6161A4E8E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64246C-EB1F-4004-B06D-9CE33527B589}"/>
              </a:ext>
            </a:extLst>
          </p:cNvPr>
          <p:cNvSpPr/>
          <p:nvPr userDrawn="1"/>
        </p:nvSpPr>
        <p:spPr>
          <a:xfrm>
            <a:off x="0" y="5629275"/>
            <a:ext cx="12192000" cy="122872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7E0BC1-E4DF-49C2-9C0D-767EEF2D225F}"/>
              </a:ext>
            </a:extLst>
          </p:cNvPr>
          <p:cNvSpPr txBox="1"/>
          <p:nvPr userDrawn="1"/>
        </p:nvSpPr>
        <p:spPr>
          <a:xfrm>
            <a:off x="8362950" y="6089748"/>
            <a:ext cx="461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Empowering People, Launching Lives</a:t>
            </a:r>
          </a:p>
        </p:txBody>
      </p:sp>
    </p:spTree>
    <p:extLst>
      <p:ext uri="{BB962C8B-B14F-4D97-AF65-F5344CB8AC3E}">
        <p14:creationId xmlns:p14="http://schemas.microsoft.com/office/powerpoint/2010/main" val="3716504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438F3-56F7-4FB5-9860-BBCC78CDED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5239"/>
            <a:ext cx="10515600" cy="511278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1A2C4-E9DF-448C-A7D8-822876131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4779"/>
            <a:ext cx="10515600" cy="4152184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2"/>
              </a:buClr>
              <a:buFont typeface="Wingdings" panose="05000000000000000000" pitchFamily="2" charset="2"/>
              <a:buChar char="Ø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bg2"/>
              </a:buClr>
              <a:buFont typeface="Arial" panose="020B0604020202020204" pitchFamily="34" charset="0"/>
              <a:buChar char="−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bg2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2083FD-34CD-421B-AD3B-CAC6CC7FD428}"/>
              </a:ext>
            </a:extLst>
          </p:cNvPr>
          <p:cNvSpPr txBox="1"/>
          <p:nvPr userDrawn="1"/>
        </p:nvSpPr>
        <p:spPr>
          <a:xfrm>
            <a:off x="8362950" y="6089748"/>
            <a:ext cx="461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Empowering People, Launching Lives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5F7D458-FEAC-442B-9138-EE43D6F313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493838"/>
            <a:ext cx="10515600" cy="41362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92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438F3-56F7-4FB5-9860-BBCC78CDED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5239"/>
            <a:ext cx="10515600" cy="511278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1A2C4-E9DF-448C-A7D8-822876131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1484"/>
            <a:ext cx="10515600" cy="4505479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2"/>
              </a:buClr>
              <a:buFont typeface="Wingdings" panose="05000000000000000000" pitchFamily="2" charset="2"/>
              <a:buChar char="Ø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bg2"/>
              </a:buClr>
              <a:buFont typeface="Arial" panose="020B0604020202020204" pitchFamily="34" charset="0"/>
              <a:buChar char="−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bg2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2083FD-34CD-421B-AD3B-CAC6CC7FD428}"/>
              </a:ext>
            </a:extLst>
          </p:cNvPr>
          <p:cNvSpPr txBox="1"/>
          <p:nvPr userDrawn="1"/>
        </p:nvSpPr>
        <p:spPr>
          <a:xfrm>
            <a:off x="8362950" y="6089748"/>
            <a:ext cx="461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Empowering People, Launching Lives</a:t>
            </a:r>
          </a:p>
        </p:txBody>
      </p:sp>
    </p:spTree>
    <p:extLst>
      <p:ext uri="{BB962C8B-B14F-4D97-AF65-F5344CB8AC3E}">
        <p14:creationId xmlns:p14="http://schemas.microsoft.com/office/powerpoint/2010/main" val="2157947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438F3-56F7-4FB5-9860-BBCC78CDED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5239"/>
            <a:ext cx="10515600" cy="511278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1A2C4-E9DF-448C-A7D8-822876131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1484"/>
            <a:ext cx="10515600" cy="4505479"/>
          </a:xfr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2"/>
              </a:buClr>
              <a:buFont typeface="Wingdings" panose="05000000000000000000" pitchFamily="2" charset="2"/>
              <a:buChar char="Ø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bg2"/>
              </a:buClr>
              <a:buFont typeface="Arial" panose="020B0604020202020204" pitchFamily="34" charset="0"/>
              <a:buChar char="−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bg2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2083FD-34CD-421B-AD3B-CAC6CC7FD428}"/>
              </a:ext>
            </a:extLst>
          </p:cNvPr>
          <p:cNvSpPr txBox="1"/>
          <p:nvPr userDrawn="1"/>
        </p:nvSpPr>
        <p:spPr>
          <a:xfrm>
            <a:off x="8362950" y="6089748"/>
            <a:ext cx="461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Empowering People, Launching Lives</a:t>
            </a:r>
          </a:p>
        </p:txBody>
      </p:sp>
    </p:spTree>
    <p:extLst>
      <p:ext uri="{BB962C8B-B14F-4D97-AF65-F5344CB8AC3E}">
        <p14:creationId xmlns:p14="http://schemas.microsoft.com/office/powerpoint/2010/main" val="47132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438F3-56F7-4FB5-9860-BBCC78CDED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5239"/>
            <a:ext cx="10515600" cy="511278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1A2C4-E9DF-448C-A7D8-822876131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1484"/>
            <a:ext cx="5125065" cy="4505479"/>
          </a:xfrm>
        </p:spPr>
        <p:txBody>
          <a:bodyPr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2"/>
              </a:buClr>
              <a:buFont typeface="Wingdings" panose="05000000000000000000" pitchFamily="2" charset="2"/>
              <a:buChar char="Ø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bg2"/>
              </a:buClr>
              <a:buFont typeface="Arial" panose="020B0604020202020204" pitchFamily="34" charset="0"/>
              <a:buChar char="−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bg2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2083FD-34CD-421B-AD3B-CAC6CC7FD428}"/>
              </a:ext>
            </a:extLst>
          </p:cNvPr>
          <p:cNvSpPr txBox="1"/>
          <p:nvPr userDrawn="1"/>
        </p:nvSpPr>
        <p:spPr>
          <a:xfrm>
            <a:off x="8362950" y="6089748"/>
            <a:ext cx="461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Empowering People, Launching Lives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A2E197-68DF-4125-A491-FE0D14DF111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04155" y="1671483"/>
            <a:ext cx="5125065" cy="4505479"/>
          </a:xfrm>
        </p:spPr>
        <p:txBody>
          <a:bodyPr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2"/>
              </a:buClr>
              <a:buFont typeface="Wingdings" panose="05000000000000000000" pitchFamily="2" charset="2"/>
              <a:buChar char="Ø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bg2"/>
              </a:buClr>
              <a:buFont typeface="Arial" panose="020B0604020202020204" pitchFamily="34" charset="0"/>
              <a:buChar char="−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bg2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381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438F3-56F7-4FB5-9860-BBCC78CDED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5239"/>
            <a:ext cx="10515600" cy="511278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2083FD-34CD-421B-AD3B-CAC6CC7FD428}"/>
              </a:ext>
            </a:extLst>
          </p:cNvPr>
          <p:cNvSpPr txBox="1"/>
          <p:nvPr userDrawn="1"/>
        </p:nvSpPr>
        <p:spPr>
          <a:xfrm>
            <a:off x="8362950" y="6089748"/>
            <a:ext cx="461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Empowering People, Launching Lives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EF88DFC-B9D7-49C4-B615-213C5326C8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15382"/>
            <a:ext cx="3281516" cy="356158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69D447E-1CA6-4100-A16B-8741E07617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55242" y="2615381"/>
            <a:ext cx="3281516" cy="3561581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5C6E7FE-6DC2-4F9F-918C-4F29C1FF91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7704" y="2615381"/>
            <a:ext cx="3281516" cy="3561581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92085AA-9E57-4788-B852-5B85FD95A3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3284" y="1558414"/>
            <a:ext cx="3281516" cy="879986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Clr>
                <a:schemeClr val="bg2"/>
              </a:buClr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0599EA7-5011-4556-9C11-5EFDCE96CD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55242" y="1555956"/>
            <a:ext cx="3281516" cy="879986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Clr>
                <a:schemeClr val="bg2"/>
              </a:buClr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C97E733-8A51-4FC6-9522-2112A58BBA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47704" y="1555956"/>
            <a:ext cx="3281516" cy="879986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Clr>
                <a:schemeClr val="bg2"/>
              </a:buClr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4181186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364D81-1067-4CD0-A2CC-923B053BE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017CE-EA56-4F9B-88A9-E409692EC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3F8BF-CCC4-40F3-841D-7C8DA6A65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82E29-36E3-4978-9B0F-AB13F9EE8BF4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CC3DE-24DF-427A-B2C1-083C97EDC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D1F3A-2144-4A45-9782-A9FF3C7917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6637E-7FFD-41F4-BB59-F14BE771078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65456B8-0F1F-410F-AF03-90CE9B8DC3B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200" y="32400"/>
            <a:ext cx="2689635" cy="8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9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mattwicks@beyondautism.org.uk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7C0BC-A6A7-4809-9808-01EEDE826D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73303"/>
            <a:ext cx="9144000" cy="3092522"/>
          </a:xfrm>
        </p:spPr>
        <p:txBody>
          <a:bodyPr>
            <a:noAutofit/>
          </a:bodyPr>
          <a:lstStyle/>
          <a:p>
            <a:r>
              <a:rPr lang="en-GB" sz="4000" b="1"/>
              <a:t>A person-centred approach to Emotionally Based School Avoidance (EBSA): </a:t>
            </a:r>
            <a:br>
              <a:rPr lang="en-GB" sz="4000" b="1"/>
            </a:br>
            <a:r>
              <a:rPr lang="en-GB" sz="4000" b="1"/>
              <a:t>How to benefit autistic students, families, schools and communities </a:t>
            </a:r>
            <a:endParaRPr lang="en-GB" sz="11500">
              <a:latin typeface="Arial"/>
              <a:cs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115FD9-CE77-4BA5-B095-F30386A63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05418"/>
            <a:ext cx="9144000" cy="8915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Matthew Wicks – Head of Outreach and Training</a:t>
            </a:r>
          </a:p>
        </p:txBody>
      </p:sp>
    </p:spTree>
    <p:extLst>
      <p:ext uri="{BB962C8B-B14F-4D97-AF65-F5344CB8AC3E}">
        <p14:creationId xmlns:p14="http://schemas.microsoft.com/office/powerpoint/2010/main" val="1570972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CFEBA1D6-71BC-97DC-43CB-9BB8B608D2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654245"/>
            <a:ext cx="5444586" cy="354951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ADB44F-2B4A-C41D-D372-FAE0A81ED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4122" y="1558992"/>
            <a:ext cx="4779678" cy="466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36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0042E07-DD32-E41A-AEB7-8BB1C38A2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511175"/>
          </a:xfrm>
        </p:spPr>
        <p:txBody>
          <a:bodyPr>
            <a:noAutofit/>
          </a:bodyPr>
          <a:lstStyle/>
          <a:p>
            <a:r>
              <a:rPr lang="en-GB"/>
              <a:t>Solutions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124E6D8-D0E6-AC19-0E81-B21318F025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493838"/>
            <a:ext cx="10515600" cy="414337"/>
          </a:xfrm>
        </p:spPr>
        <p:txBody>
          <a:bodyPr/>
          <a:lstStyle/>
          <a:p>
            <a:r>
              <a:rPr lang="en-GB" sz="2800"/>
              <a:t>What is already out there?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06C0A3-2AFD-9135-1FE4-926D0D422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4779"/>
            <a:ext cx="10515600" cy="4152184"/>
          </a:xfrm>
        </p:spPr>
        <p:txBody>
          <a:bodyPr>
            <a:normAutofit/>
          </a:bodyPr>
          <a:lstStyle/>
          <a:p>
            <a:pPr>
              <a:lnSpc>
                <a:spcPct val="112000"/>
              </a:lnSpc>
            </a:pPr>
            <a:r>
              <a:rPr lang="en-GB"/>
              <a:t>Recent government campaign to increase attendance</a:t>
            </a:r>
          </a:p>
          <a:p>
            <a:pPr>
              <a:lnSpc>
                <a:spcPct val="112000"/>
              </a:lnSpc>
            </a:pPr>
            <a:r>
              <a:rPr lang="en-GB"/>
              <a:t>Noticeable omission of those learners experiencing EBSA</a:t>
            </a:r>
          </a:p>
          <a:p>
            <a:pPr>
              <a:lnSpc>
                <a:spcPct val="112000"/>
              </a:lnSpc>
            </a:pPr>
            <a:r>
              <a:rPr lang="en-GB"/>
              <a:t>Focus on ‘pushing through’ and centring the issue with the </a:t>
            </a:r>
            <a:r>
              <a:rPr lang="en-GB" dirty="0"/>
              <a:t>learner</a:t>
            </a:r>
            <a:endParaRPr lang="en-GB"/>
          </a:p>
          <a:p>
            <a:pPr>
              <a:lnSpc>
                <a:spcPct val="112000"/>
              </a:lnSpc>
            </a:pPr>
            <a:r>
              <a:rPr lang="en-GB"/>
              <a:t>Punishment-based strategies: fines for parents – recently announced that fines will increase </a:t>
            </a:r>
          </a:p>
          <a:p>
            <a:pPr>
              <a:lnSpc>
                <a:spcPct val="112000"/>
              </a:lnSpc>
            </a:pPr>
            <a:r>
              <a:rPr lang="en-GB"/>
              <a:t>From August 2024, the fine for school absences across the country will be £80 if paid within 21 days, or £160 if paid within 28 days</a:t>
            </a:r>
          </a:p>
          <a:p>
            <a:pPr>
              <a:lnSpc>
                <a:spcPct val="112000"/>
              </a:lnSpc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3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7973530-3E0D-1975-FE9B-DEB9E372C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511175"/>
          </a:xfrm>
        </p:spPr>
        <p:txBody>
          <a:bodyPr>
            <a:noAutofit/>
          </a:bodyPr>
          <a:lstStyle/>
          <a:p>
            <a:r>
              <a:rPr lang="en-GB"/>
              <a:t>What not to do!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D13A3CA-8947-1385-602B-5B242C3464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493838"/>
            <a:ext cx="10515600" cy="414337"/>
          </a:xfrm>
        </p:spPr>
        <p:txBody>
          <a:bodyPr/>
          <a:lstStyle/>
          <a:p>
            <a:r>
              <a:rPr lang="en-GB" sz="2800"/>
              <a:t>Things we have heard in our assessments/interventions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B5BF2A6-27FE-1B07-8EEA-BC716EFA6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4063"/>
            <a:ext cx="10515600" cy="4152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Arial"/>
                <a:cs typeface="Arial"/>
              </a:rPr>
              <a:t>“This won’t last forever” – said to learner doing colouring out of class</a:t>
            </a:r>
          </a:p>
          <a:p>
            <a:r>
              <a:rPr lang="en-GB" dirty="0">
                <a:latin typeface="Arial"/>
                <a:cs typeface="Arial"/>
              </a:rPr>
              <a:t>Staff were told not to talk to a learner if she was out of the classroom, so everyone ignored her</a:t>
            </a:r>
          </a:p>
          <a:p>
            <a:r>
              <a:rPr lang="en-GB" dirty="0">
                <a:latin typeface="Arial"/>
                <a:cs typeface="Arial"/>
              </a:rPr>
              <a:t>“This is not his autism, he is just being defiant” – said to a parent</a:t>
            </a:r>
          </a:p>
          <a:p>
            <a:r>
              <a:rPr lang="en-GB" dirty="0">
                <a:latin typeface="Arial"/>
                <a:cs typeface="Arial"/>
              </a:rPr>
              <a:t>“You are being manipulative” – said to a learner who couldn’t enter the school gates</a:t>
            </a:r>
            <a:endParaRPr lang="en-GB" dirty="0"/>
          </a:p>
          <a:p>
            <a:r>
              <a:rPr lang="en-GB" dirty="0">
                <a:latin typeface="Arial"/>
                <a:cs typeface="Arial"/>
              </a:rPr>
              <a:t>“She has no empathy, she doesn't care if her mother misses work” – said in a meeting about the learner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697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5C2D636-113B-41AB-D3B1-0F6C81FA8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511175"/>
          </a:xfrm>
        </p:spPr>
        <p:txBody>
          <a:bodyPr>
            <a:noAutofit/>
          </a:bodyPr>
          <a:lstStyle/>
          <a:p>
            <a:r>
              <a:rPr lang="en-GB"/>
              <a:t>What can we do?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6C075D1-14CF-3175-4C35-DBF4FC5FBE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493838"/>
            <a:ext cx="10515600" cy="414337"/>
          </a:xfrm>
        </p:spPr>
        <p:txBody>
          <a:bodyPr/>
          <a:lstStyle/>
          <a:p>
            <a:r>
              <a:rPr lang="en-GB" sz="2800"/>
              <a:t>BeyondAutism’s approach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F4277A9-3AE3-4B44-3A02-1F494AD7B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5608"/>
            <a:ext cx="10515600" cy="415218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/>
              <a:t>Information sharing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/>
              <a:t>Whole school training – key people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/>
              <a:t>Identifying signs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Assessment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/>
              <a:t>Activating networks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/>
              <a:t>Building rapport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/>
              <a:t>Person-centred planning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/>
              <a:t>Values/motivation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/>
              <a:t>FBA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Intervention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/>
              <a:t>Practical steps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/>
              <a:t>Home/school input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/>
              <a:t>SMART targets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5FEC8531-2A08-D1B8-BB30-24243D1A4800}"/>
              </a:ext>
            </a:extLst>
          </p:cNvPr>
          <p:cNvSpPr/>
          <p:nvPr/>
        </p:nvSpPr>
        <p:spPr>
          <a:xfrm>
            <a:off x="5413094" y="3155598"/>
            <a:ext cx="2075727" cy="3021863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EADE64-8399-5FB6-C9D7-33E0D5FB07EE}"/>
              </a:ext>
            </a:extLst>
          </p:cNvPr>
          <p:cNvSpPr txBox="1"/>
          <p:nvPr/>
        </p:nvSpPr>
        <p:spPr>
          <a:xfrm>
            <a:off x="7586722" y="3789366"/>
            <a:ext cx="3669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These steps involve partnership working with schools/local authorities – providing our expert insight for those with complex support needs, while upskilling staff that we work with e.g. attendance lead at a school. </a:t>
            </a:r>
          </a:p>
        </p:txBody>
      </p:sp>
    </p:spTree>
    <p:extLst>
      <p:ext uri="{BB962C8B-B14F-4D97-AF65-F5344CB8AC3E}">
        <p14:creationId xmlns:p14="http://schemas.microsoft.com/office/powerpoint/2010/main" val="1623124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7BA4B42-33D3-1897-0915-917F5E80C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511175"/>
          </a:xfrm>
        </p:spPr>
        <p:txBody>
          <a:bodyPr>
            <a:noAutofit/>
          </a:bodyPr>
          <a:lstStyle/>
          <a:p>
            <a:r>
              <a:rPr lang="en-GB"/>
              <a:t>Signs of EBSA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5EA4740-01EC-AA95-62B5-B578A22487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493838"/>
            <a:ext cx="10515600" cy="414337"/>
          </a:xfrm>
        </p:spPr>
        <p:txBody>
          <a:bodyPr/>
          <a:lstStyle/>
          <a:p>
            <a:r>
              <a:rPr lang="en-GB" sz="2800"/>
              <a:t>What are some of the early signs?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03AD854-F89C-2350-263F-8575680C5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4779"/>
            <a:ext cx="10515600" cy="41521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Arial"/>
                <a:cs typeface="Arial"/>
              </a:rPr>
              <a:t>Learner not wanting to go to school</a:t>
            </a:r>
          </a:p>
          <a:p>
            <a:r>
              <a:rPr lang="en-GB" dirty="0">
                <a:latin typeface="Arial"/>
                <a:cs typeface="Arial"/>
              </a:rPr>
              <a:t>Not wanting to get out of bed</a:t>
            </a:r>
          </a:p>
          <a:p>
            <a:r>
              <a:rPr lang="en-GB" dirty="0">
                <a:latin typeface="Arial"/>
                <a:cs typeface="Arial"/>
              </a:rPr>
              <a:t>Taking longer with the morning routine</a:t>
            </a:r>
          </a:p>
          <a:p>
            <a:r>
              <a:rPr lang="en-GB" dirty="0">
                <a:latin typeface="Arial"/>
                <a:cs typeface="Arial"/>
              </a:rPr>
              <a:t>Frequent negative talk about school </a:t>
            </a:r>
            <a:endParaRPr lang="en-GB" dirty="0"/>
          </a:p>
          <a:p>
            <a:r>
              <a:rPr lang="en-GB" dirty="0">
                <a:latin typeface="Arial"/>
                <a:cs typeface="Arial"/>
              </a:rPr>
              <a:t>Saying their tummy aches</a:t>
            </a:r>
          </a:p>
          <a:p>
            <a:r>
              <a:rPr lang="en-GB" dirty="0">
                <a:latin typeface="Arial"/>
                <a:cs typeface="Arial"/>
              </a:rPr>
              <a:t>Increasing frequency of absences</a:t>
            </a:r>
          </a:p>
          <a:p>
            <a:r>
              <a:rPr lang="en-GB" dirty="0">
                <a:latin typeface="Arial"/>
                <a:cs typeface="Arial"/>
              </a:rPr>
              <a:t>Persistent lateness</a:t>
            </a:r>
          </a:p>
          <a:p>
            <a:r>
              <a:rPr lang="en-GB" dirty="0">
                <a:latin typeface="Arial"/>
                <a:cs typeface="Arial"/>
              </a:rPr>
              <a:t>Signs of burn out, e.g., going to sleep when they get home from school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478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DBE8BA3-6813-07FA-9B0B-5CB939587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511175"/>
          </a:xfrm>
        </p:spPr>
        <p:txBody>
          <a:bodyPr>
            <a:noAutofit/>
          </a:bodyPr>
          <a:lstStyle/>
          <a:p>
            <a:r>
              <a:rPr lang="en-GB"/>
              <a:t>Steps to supporting a </a:t>
            </a:r>
            <a:r>
              <a:rPr lang="en-GB" dirty="0"/>
              <a:t>learner</a:t>
            </a:r>
            <a:r>
              <a:rPr lang="en-GB"/>
              <a:t> experiencing EBSA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7990CF6-7D74-C3D0-EDE0-E4F46A363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7707"/>
            <a:ext cx="10515600" cy="415218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There are multiple ways to support a </a:t>
            </a:r>
            <a:r>
              <a:rPr lang="en-GB" dirty="0"/>
              <a:t>learner </a:t>
            </a:r>
            <a:r>
              <a:rPr lang="en-GB"/>
              <a:t>experiencing EBSA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There is no ‘one size fits all’ approach which works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EBSA is experienced in different ways by </a:t>
            </a:r>
            <a:r>
              <a:rPr lang="en-GB" dirty="0"/>
              <a:t>learners</a:t>
            </a:r>
            <a:r>
              <a:rPr lang="en-GB"/>
              <a:t> and it is not always easy to see until it’s too late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Early interventions with EBSA is very important, to prevent the downward spiral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All support put in place should be person-centred for it to be successful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899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6ECA35B-983C-E010-7C1F-731520092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511175"/>
          </a:xfrm>
        </p:spPr>
        <p:txBody>
          <a:bodyPr>
            <a:noAutofit/>
          </a:bodyPr>
          <a:lstStyle/>
          <a:p>
            <a:r>
              <a:rPr lang="en-GB"/>
              <a:t>Assessment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44D8601-CDDF-C940-F8AE-5A65C4A3B7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493838"/>
            <a:ext cx="10515600" cy="414337"/>
          </a:xfrm>
        </p:spPr>
        <p:txBody>
          <a:bodyPr/>
          <a:lstStyle/>
          <a:p>
            <a:r>
              <a:rPr lang="en-GB" sz="2800"/>
              <a:t>Activate the network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D44BE1B-ADC3-5BC3-A8A5-A4582FFE2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4063"/>
            <a:ext cx="10515600" cy="41529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Gather as much information about the pupil including their history</a:t>
            </a:r>
          </a:p>
          <a:p>
            <a:r>
              <a:rPr lang="en-GB" dirty="0"/>
              <a:t>Functional assessment interviews (FAI’s): </a:t>
            </a:r>
          </a:p>
          <a:p>
            <a:pPr lvl="1"/>
            <a:r>
              <a:rPr lang="en-GB" dirty="0"/>
              <a:t>School</a:t>
            </a:r>
          </a:p>
          <a:p>
            <a:pPr lvl="1"/>
            <a:r>
              <a:rPr lang="en-GB" dirty="0"/>
              <a:t>Parents</a:t>
            </a:r>
          </a:p>
          <a:p>
            <a:pPr lvl="1"/>
            <a:r>
              <a:rPr lang="en-GB" dirty="0"/>
              <a:t>Other professionals involved</a:t>
            </a:r>
          </a:p>
          <a:p>
            <a:r>
              <a:rPr lang="en-GB" dirty="0"/>
              <a:t>Questions you may ask</a:t>
            </a:r>
          </a:p>
          <a:p>
            <a:pPr lvl="1"/>
            <a:r>
              <a:rPr lang="en-GB" dirty="0"/>
              <a:t>When did EBSA begin?</a:t>
            </a:r>
          </a:p>
          <a:p>
            <a:pPr lvl="1"/>
            <a:r>
              <a:rPr lang="en-GB" dirty="0"/>
              <a:t>Is there a history of EBSA?</a:t>
            </a:r>
          </a:p>
          <a:p>
            <a:pPr lvl="1"/>
            <a:r>
              <a:rPr lang="en-GB" dirty="0"/>
              <a:t>Any recent changes at home/school?</a:t>
            </a:r>
          </a:p>
          <a:p>
            <a:pPr lvl="1"/>
            <a:r>
              <a:rPr lang="en-GB" dirty="0"/>
              <a:t>Current attendance </a:t>
            </a:r>
          </a:p>
          <a:p>
            <a:pPr lvl="1"/>
            <a:r>
              <a:rPr lang="en-GB" dirty="0"/>
              <a:t>Interventions trialled</a:t>
            </a:r>
          </a:p>
          <a:p>
            <a:pPr lvl="1"/>
            <a:r>
              <a:rPr lang="en-GB" dirty="0"/>
              <a:t>What behaviours are displayed</a:t>
            </a:r>
          </a:p>
        </p:txBody>
      </p:sp>
    </p:spTree>
    <p:extLst>
      <p:ext uri="{BB962C8B-B14F-4D97-AF65-F5344CB8AC3E}">
        <p14:creationId xmlns:p14="http://schemas.microsoft.com/office/powerpoint/2010/main" val="140527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DE80B76-5079-CAB7-6374-51E2BC06D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511175"/>
          </a:xfrm>
        </p:spPr>
        <p:txBody>
          <a:bodyPr>
            <a:noAutofit/>
          </a:bodyPr>
          <a:lstStyle/>
          <a:p>
            <a:r>
              <a:rPr lang="en-GB"/>
              <a:t>Person-centred approaches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096432F-C71B-9B5A-33AC-570B8F288D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493838"/>
            <a:ext cx="10515600" cy="414337"/>
          </a:xfrm>
        </p:spPr>
        <p:txBody>
          <a:bodyPr/>
          <a:lstStyle/>
          <a:p>
            <a:r>
              <a:rPr lang="en-GB" sz="2800"/>
              <a:t>Where to start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2CF3931-C122-852B-6DE2-297161D8F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4779"/>
            <a:ext cx="10515600" cy="4152184"/>
          </a:xfrm>
        </p:spPr>
        <p:txBody>
          <a:bodyPr>
            <a:noAutofit/>
          </a:bodyPr>
          <a:lstStyle/>
          <a:p>
            <a:r>
              <a:rPr lang="en-US"/>
              <a:t> A Person-</a:t>
            </a:r>
            <a:r>
              <a:rPr lang="en-GB"/>
              <a:t>Centred</a:t>
            </a:r>
            <a:r>
              <a:rPr lang="en-US"/>
              <a:t> Plan (PCP) is not an assessment</a:t>
            </a:r>
          </a:p>
          <a:p>
            <a:pPr>
              <a:lnSpc>
                <a:spcPct val="110000"/>
              </a:lnSpc>
            </a:pPr>
            <a:r>
              <a:rPr lang="en-US"/>
              <a:t> It should respect the way that the individual communicates</a:t>
            </a:r>
            <a:br>
              <a:rPr lang="en-US"/>
            </a:br>
            <a:endParaRPr lang="en-US"/>
          </a:p>
          <a:p>
            <a:pPr marL="0" indent="0">
              <a:buNone/>
            </a:pP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  <a:p>
            <a:r>
              <a:rPr lang="en-US"/>
              <a:t> Keeps the individual at the heart of any decisions</a:t>
            </a:r>
          </a:p>
          <a:p>
            <a:r>
              <a:rPr lang="en-US"/>
              <a:t> Identifies key people – this is vital for EBSA support </a:t>
            </a:r>
            <a:br>
              <a:rPr lang="en-US"/>
            </a:br>
            <a:endParaRPr lang="en-US"/>
          </a:p>
          <a:p>
            <a:pPr marL="0" indent="0">
              <a:buNone/>
            </a:pPr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6EDD469-E369-3BDA-41B2-B1DED1FF494C}"/>
              </a:ext>
            </a:extLst>
          </p:cNvPr>
          <p:cNvGrpSpPr/>
          <p:nvPr/>
        </p:nvGrpSpPr>
        <p:grpSpPr>
          <a:xfrm>
            <a:off x="3130239" y="3165576"/>
            <a:ext cx="2805896" cy="1316076"/>
            <a:chOff x="2324101" y="3327722"/>
            <a:chExt cx="2805896" cy="131607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4F043ED-9571-DB2C-A489-2F40519DC9B9}"/>
                </a:ext>
              </a:extLst>
            </p:cNvPr>
            <p:cNvSpPr txBox="1"/>
            <p:nvPr/>
          </p:nvSpPr>
          <p:spPr>
            <a:xfrm>
              <a:off x="2777924" y="3646025"/>
              <a:ext cx="222233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r>
                <a:rPr lang="en-US" sz="1600" kern="12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hat’s important FOR 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1600" kern="12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he individual</a:t>
              </a:r>
              <a:endParaRPr lang="en-GB" sz="1600">
                <a:solidFill>
                  <a:schemeClr val="bg1"/>
                </a:solidFill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ECE2FA8-B828-10E4-E25E-E4DA42CC471A}"/>
                </a:ext>
              </a:extLst>
            </p:cNvPr>
            <p:cNvSpPr/>
            <p:nvPr/>
          </p:nvSpPr>
          <p:spPr>
            <a:xfrm>
              <a:off x="2324101" y="3327722"/>
              <a:ext cx="2805896" cy="1316076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8421EAA-FBA6-F3CA-6C43-297E54E1BB29}"/>
                </a:ext>
              </a:extLst>
            </p:cNvPr>
            <p:cNvSpPr txBox="1"/>
            <p:nvPr/>
          </p:nvSpPr>
          <p:spPr>
            <a:xfrm>
              <a:off x="2431118" y="3405244"/>
              <a:ext cx="2591862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r>
                <a:rPr lang="en-US" sz="2400" kern="12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hat’s important FOR </a:t>
              </a:r>
            </a:p>
            <a:p>
              <a:pPr algn="ctr"/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2400" kern="12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he individual</a:t>
              </a:r>
              <a:endParaRPr lang="en-GB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127351-27AE-C9E5-F29E-699C05C0243A}"/>
              </a:ext>
            </a:extLst>
          </p:cNvPr>
          <p:cNvGrpSpPr/>
          <p:nvPr/>
        </p:nvGrpSpPr>
        <p:grpSpPr>
          <a:xfrm>
            <a:off x="6255867" y="3165576"/>
            <a:ext cx="2805896" cy="1316076"/>
            <a:chOff x="6819537" y="3327722"/>
            <a:chExt cx="2805896" cy="131607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BB10795-4B6D-26F7-C162-4383BA99DB83}"/>
                </a:ext>
              </a:extLst>
            </p:cNvPr>
            <p:cNvSpPr txBox="1"/>
            <p:nvPr/>
          </p:nvSpPr>
          <p:spPr>
            <a:xfrm>
              <a:off x="7256362" y="3646025"/>
              <a:ext cx="222233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r>
                <a:rPr lang="en-US" sz="1600" kern="12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hat’s important TO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1600" kern="12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he individual</a:t>
              </a:r>
              <a:endParaRPr lang="en-GB" sz="1600">
                <a:solidFill>
                  <a:schemeClr val="bg1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250EE70-34BC-2E11-2448-D7414895581E}"/>
                </a:ext>
              </a:extLst>
            </p:cNvPr>
            <p:cNvSpPr/>
            <p:nvPr/>
          </p:nvSpPr>
          <p:spPr>
            <a:xfrm>
              <a:off x="6819537" y="3327722"/>
              <a:ext cx="2805896" cy="1316076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89327A3-1B95-6856-4B0C-D241EA753F08}"/>
                </a:ext>
              </a:extLst>
            </p:cNvPr>
            <p:cNvSpPr txBox="1"/>
            <p:nvPr/>
          </p:nvSpPr>
          <p:spPr>
            <a:xfrm>
              <a:off x="6988936" y="3385595"/>
              <a:ext cx="2467097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r>
                <a:rPr lang="en-US" sz="2400" kern="12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hat’s important </a:t>
              </a:r>
            </a:p>
            <a:p>
              <a:pPr algn="ctr"/>
              <a:r>
                <a:rPr lang="en-US" sz="2400" kern="12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TO</a:t>
              </a:r>
            </a:p>
            <a:p>
              <a:pPr algn="ctr"/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2400" kern="12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he individual</a:t>
              </a:r>
              <a:endParaRPr lang="en-GB" sz="24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7787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C61416-2A56-C1A6-F519-47F4AC610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20" y="860293"/>
            <a:ext cx="3664138" cy="5124713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CF975F-17DD-05B0-A16A-F84A4CB08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106" y="882519"/>
            <a:ext cx="3657788" cy="5092962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060982-6154-CFEE-64F5-52C4285B4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742" y="869819"/>
            <a:ext cx="3645087" cy="5105662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49878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DDB2A1F-90B5-C9AC-BBE5-BEBD35B57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511175"/>
          </a:xfrm>
        </p:spPr>
        <p:txBody>
          <a:bodyPr>
            <a:noAutofit/>
          </a:bodyPr>
          <a:lstStyle/>
          <a:p>
            <a:r>
              <a:rPr lang="en-GB"/>
              <a:t>Assessment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B602B18-EBE2-C6F6-DBC8-7490771FF8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493838"/>
            <a:ext cx="10515600" cy="414337"/>
          </a:xfrm>
        </p:spPr>
        <p:txBody>
          <a:bodyPr/>
          <a:lstStyle/>
          <a:p>
            <a:r>
              <a:rPr lang="en-GB" sz="2800" dirty="0"/>
              <a:t>Building rapport and positive associations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7F6ABAA-4960-48DB-12BC-5FACF85AC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4063"/>
            <a:ext cx="10515600" cy="4152900"/>
          </a:xfrm>
        </p:spPr>
        <p:txBody>
          <a:bodyPr/>
          <a:lstStyle/>
          <a:p>
            <a:r>
              <a:rPr lang="en-GB"/>
              <a:t>Very important process</a:t>
            </a:r>
          </a:p>
          <a:p>
            <a:r>
              <a:rPr lang="en-GB"/>
              <a:t>Continue to build rapport throughout the intervention</a:t>
            </a:r>
          </a:p>
          <a:p>
            <a:r>
              <a:rPr lang="en-GB"/>
              <a:t>Establish yourself as a safe person</a:t>
            </a:r>
          </a:p>
          <a:p>
            <a:r>
              <a:rPr lang="en-GB"/>
              <a:t>Meet the pupil where they are</a:t>
            </a:r>
          </a:p>
          <a:p>
            <a:pPr lvl="1"/>
            <a:r>
              <a:rPr lang="en-GB"/>
              <a:t>Home </a:t>
            </a:r>
          </a:p>
          <a:p>
            <a:pPr lvl="1"/>
            <a:r>
              <a:rPr lang="en-GB"/>
              <a:t>School</a:t>
            </a:r>
          </a:p>
          <a:p>
            <a:pPr lvl="1"/>
            <a:r>
              <a:rPr lang="en-GB"/>
              <a:t>Other safe space</a:t>
            </a:r>
          </a:p>
          <a:p>
            <a:r>
              <a:rPr lang="en-GB"/>
              <a:t>Find out what the </a:t>
            </a:r>
            <a:r>
              <a:rPr lang="en-GB" dirty="0"/>
              <a:t>learner</a:t>
            </a:r>
            <a:r>
              <a:rPr lang="en-GB"/>
              <a:t> is interested in and get interested!</a:t>
            </a:r>
          </a:p>
        </p:txBody>
      </p:sp>
    </p:spTree>
    <p:extLst>
      <p:ext uri="{BB962C8B-B14F-4D97-AF65-F5344CB8AC3E}">
        <p14:creationId xmlns:p14="http://schemas.microsoft.com/office/powerpoint/2010/main" val="2950662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EA8087B-2867-50A0-B888-267F7C0A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511175"/>
          </a:xfrm>
        </p:spPr>
        <p:txBody>
          <a:bodyPr>
            <a:noAutofit/>
          </a:bodyPr>
          <a:lstStyle/>
          <a:p>
            <a:r>
              <a:rPr lang="en-US"/>
              <a:t>What we will cover today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21EA88-579D-5BA6-29BC-91F01A236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577"/>
            <a:ext cx="10515600" cy="41529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/>
              <a:t>What is EBSA?</a:t>
            </a:r>
          </a:p>
          <a:p>
            <a:pPr>
              <a:lnSpc>
                <a:spcPct val="100000"/>
              </a:lnSpc>
            </a:pPr>
            <a:r>
              <a:rPr lang="en-US" sz="2800"/>
              <a:t>Statistics</a:t>
            </a:r>
          </a:p>
          <a:p>
            <a:pPr>
              <a:lnSpc>
                <a:spcPct val="100000"/>
              </a:lnSpc>
            </a:pPr>
            <a:r>
              <a:rPr lang="en-US" sz="2800"/>
              <a:t>Pandemic impact</a:t>
            </a:r>
          </a:p>
          <a:p>
            <a:pPr>
              <a:lnSpc>
                <a:spcPct val="100000"/>
              </a:lnSpc>
            </a:pPr>
            <a:r>
              <a:rPr lang="en-US" sz="2800"/>
              <a:t>Assessment</a:t>
            </a:r>
          </a:p>
          <a:p>
            <a:pPr>
              <a:lnSpc>
                <a:spcPct val="100000"/>
              </a:lnSpc>
            </a:pPr>
            <a:r>
              <a:rPr lang="en-US" sz="2800"/>
              <a:t>Intervention</a:t>
            </a:r>
          </a:p>
          <a:p>
            <a:pPr>
              <a:lnSpc>
                <a:spcPct val="100000"/>
              </a:lnSpc>
            </a:pPr>
            <a:r>
              <a:rPr lang="en-US" sz="2800"/>
              <a:t>Case study</a:t>
            </a:r>
          </a:p>
          <a:p>
            <a:pPr>
              <a:lnSpc>
                <a:spcPct val="100000"/>
              </a:lnSpc>
            </a:pPr>
            <a:endParaRPr lang="en-US" sz="2800"/>
          </a:p>
          <a:p>
            <a:pPr>
              <a:lnSpc>
                <a:spcPct val="100000"/>
              </a:lnSpc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914454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4C228A-8208-47C9-37FD-FD89AB895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511175"/>
          </a:xfrm>
        </p:spPr>
        <p:txBody>
          <a:bodyPr>
            <a:noAutofit/>
          </a:bodyPr>
          <a:lstStyle/>
          <a:p>
            <a:r>
              <a:rPr lang="en-GB"/>
              <a:t>Assessment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6A2BD17-5F11-4D07-054F-6E8F2BD6A4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493838"/>
            <a:ext cx="10515600" cy="414337"/>
          </a:xfrm>
        </p:spPr>
        <p:txBody>
          <a:bodyPr/>
          <a:lstStyle/>
          <a:p>
            <a:r>
              <a:rPr lang="en-GB" sz="2800"/>
              <a:t>Understand their Values and Motivation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99332F-FACD-37AF-45AC-64AF35DF9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4063"/>
            <a:ext cx="10515600" cy="4152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Arial"/>
                <a:cs typeface="Arial"/>
              </a:rPr>
              <a:t>Get to know what motivates the learner</a:t>
            </a:r>
          </a:p>
          <a:p>
            <a:r>
              <a:rPr lang="en-GB" dirty="0">
                <a:latin typeface="Arial"/>
                <a:cs typeface="Arial"/>
              </a:rPr>
              <a:t>What are their values?</a:t>
            </a:r>
          </a:p>
          <a:p>
            <a:r>
              <a:rPr lang="en-GB" dirty="0">
                <a:latin typeface="Arial"/>
                <a:cs typeface="Arial"/>
              </a:rPr>
              <a:t>This information can be gathered through interviews, worksheets etc</a:t>
            </a:r>
          </a:p>
          <a:p>
            <a:r>
              <a:rPr lang="en-GB" dirty="0">
                <a:latin typeface="Arial"/>
                <a:cs typeface="Arial"/>
              </a:rPr>
              <a:t>Understanding the values and motivation will then guide the intervention </a:t>
            </a:r>
          </a:p>
        </p:txBody>
      </p:sp>
    </p:spTree>
    <p:extLst>
      <p:ext uri="{BB962C8B-B14F-4D97-AF65-F5344CB8AC3E}">
        <p14:creationId xmlns:p14="http://schemas.microsoft.com/office/powerpoint/2010/main" val="3579522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310ED4-5014-9B55-DA15-859F17228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3" y="318352"/>
            <a:ext cx="5840400" cy="62212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2F0293-8408-81EE-F4FA-84DB2D953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008" y="1199834"/>
            <a:ext cx="6134235" cy="445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74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DD78F7-B69C-4B76-8E47-A89E29F55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511175"/>
          </a:xfrm>
        </p:spPr>
        <p:txBody>
          <a:bodyPr>
            <a:noAutofit/>
          </a:bodyPr>
          <a:lstStyle/>
          <a:p>
            <a:r>
              <a:rPr lang="en-GB"/>
              <a:t>Assessment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DBDB9D6-600D-26F8-6919-49B6E8A547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493838"/>
            <a:ext cx="10515600" cy="414337"/>
          </a:xfrm>
        </p:spPr>
        <p:txBody>
          <a:bodyPr/>
          <a:lstStyle/>
          <a:p>
            <a:r>
              <a:rPr lang="en-GB" sz="2800"/>
              <a:t>Behaviour Analysis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A4052CD-DC4E-C143-E439-274D77137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4063"/>
            <a:ext cx="10515600" cy="4152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100000"/>
              </a:lnSpc>
            </a:pPr>
            <a:r>
              <a:rPr lang="en-GB">
                <a:latin typeface="Arial"/>
                <a:cs typeface="Arial"/>
              </a:rPr>
              <a:t>Functional Behavioural Assessment (FBA)</a:t>
            </a:r>
            <a:endParaRPr lang="en-GB"/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/>
              <a:t>Direct and indirect measures of behaviour</a:t>
            </a:r>
          </a:p>
          <a:p>
            <a:pPr fontAlgn="base">
              <a:lnSpc>
                <a:spcPct val="100000"/>
              </a:lnSpc>
            </a:pPr>
            <a:r>
              <a:rPr lang="en-GB"/>
              <a:t>Kearney (2002b, 2006) School Refusal Assessment Scale-Revised</a:t>
            </a:r>
          </a:p>
          <a:p>
            <a:pPr fontAlgn="base">
              <a:lnSpc>
                <a:spcPct val="100000"/>
              </a:lnSpc>
            </a:pPr>
            <a:r>
              <a:rPr lang="en-GB">
                <a:latin typeface="Arial"/>
                <a:cs typeface="Arial"/>
              </a:rPr>
              <a:t>Functions of the behaviour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213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0F3F0-DAEA-4787-8ED5-F168C3F55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/>
              <a:t>Intervention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6B25A-B28E-F3D1-7F8F-AD38BE787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0577"/>
            <a:ext cx="10515600" cy="4152184"/>
          </a:xfrm>
        </p:spPr>
        <p:txBody>
          <a:bodyPr/>
          <a:lstStyle/>
          <a:p>
            <a:r>
              <a:rPr lang="en-GB"/>
              <a:t>The assessment process is key in identifying the functions of a behaviour</a:t>
            </a:r>
          </a:p>
          <a:p>
            <a:r>
              <a:rPr lang="en-GB"/>
              <a:t>Once complete, we move onto intervention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/>
          </a:p>
          <a:p>
            <a:r>
              <a:rPr lang="en-GB"/>
              <a:t>This means that the intervention meets the need of the individual </a:t>
            </a:r>
            <a:endParaRPr lang="en-GB" dirty="0"/>
          </a:p>
          <a:p>
            <a:endParaRPr lang="en-GB" dirty="0"/>
          </a:p>
          <a:p>
            <a:endParaRPr lang="en-GB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442C771-6EDB-2550-A31A-C6C162EBCB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8243158"/>
              </p:ext>
            </p:extLst>
          </p:nvPr>
        </p:nvGraphicFramePr>
        <p:xfrm>
          <a:off x="2032000" y="2580519"/>
          <a:ext cx="8128000" cy="241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2210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CC221DD-A59E-FF85-F5F8-F91B6404A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511175"/>
          </a:xfrm>
        </p:spPr>
        <p:txBody>
          <a:bodyPr>
            <a:noAutofit/>
          </a:bodyPr>
          <a:lstStyle/>
          <a:p>
            <a:r>
              <a:rPr lang="en-GB" dirty="0"/>
              <a:t>Intervention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C151140-5623-906A-0381-291F31B672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493838"/>
            <a:ext cx="10515600" cy="414337"/>
          </a:xfrm>
        </p:spPr>
        <p:txBody>
          <a:bodyPr/>
          <a:lstStyle/>
          <a:p>
            <a:r>
              <a:rPr lang="en-GB" sz="2800"/>
              <a:t>Function based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97A7249-6DBE-E661-CAD8-7B37421C2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4779"/>
            <a:ext cx="10515600" cy="4152184"/>
          </a:xfrm>
        </p:spPr>
        <p:txBody>
          <a:bodyPr/>
          <a:lstStyle/>
          <a:p>
            <a:r>
              <a:rPr lang="en-GB"/>
              <a:t>Identifying the function leads to targeted interventions </a:t>
            </a:r>
            <a:br>
              <a:rPr lang="en-GB" sz="2800"/>
            </a:br>
            <a:endParaRPr lang="en-GB" sz="2800"/>
          </a:p>
          <a:p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70FD7A7-8BDD-5BD5-66C6-DA4EF4C8BE29}"/>
              </a:ext>
            </a:extLst>
          </p:cNvPr>
          <p:cNvSpPr/>
          <p:nvPr/>
        </p:nvSpPr>
        <p:spPr>
          <a:xfrm>
            <a:off x="6095999" y="2889553"/>
            <a:ext cx="3553013" cy="1344881"/>
          </a:xfrm>
          <a:prstGeom prst="roundRect">
            <a:avLst/>
          </a:prstGeom>
          <a:solidFill>
            <a:srgbClr val="008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2400" b="1" i="0" u="none" strike="noStrike" kern="120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Escape aversive and/or evaluative situations</a:t>
            </a:r>
            <a:endParaRPr lang="en-GB" sz="20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0E8FE46-91F6-0B3C-CABD-12C8B376D160}"/>
              </a:ext>
            </a:extLst>
          </p:cNvPr>
          <p:cNvSpPr/>
          <p:nvPr/>
        </p:nvSpPr>
        <p:spPr>
          <a:xfrm>
            <a:off x="2221078" y="2889553"/>
            <a:ext cx="3461863" cy="1344881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2400" b="1" i="0" u="none" strike="noStrike" kern="120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Avoid school-related stimuli that provoke negative affectivity </a:t>
            </a:r>
            <a:endParaRPr lang="en-GB" sz="20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088204E-D5D8-0053-C99B-A441ACC444D7}"/>
              </a:ext>
            </a:extLst>
          </p:cNvPr>
          <p:cNvSpPr/>
          <p:nvPr/>
        </p:nvSpPr>
        <p:spPr>
          <a:xfrm>
            <a:off x="2221078" y="4656997"/>
            <a:ext cx="3461863" cy="1344881"/>
          </a:xfrm>
          <a:prstGeom prst="roundRect">
            <a:avLst/>
          </a:prstGeom>
          <a:solidFill>
            <a:srgbClr val="EE72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2400" b="1" i="0" u="none" strike="noStrike" kern="12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endParaRPr lang="en-GB" sz="2000" b="0" i="0" u="none" strike="noStrike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274B5BE-76AB-B5C7-FC5B-2604765F065C}"/>
              </a:ext>
            </a:extLst>
          </p:cNvPr>
          <p:cNvSpPr/>
          <p:nvPr/>
        </p:nvSpPr>
        <p:spPr>
          <a:xfrm>
            <a:off x="6096000" y="4656997"/>
            <a:ext cx="3553012" cy="1344881"/>
          </a:xfrm>
          <a:prstGeom prst="roundRect">
            <a:avLst/>
          </a:prstGeom>
          <a:solidFill>
            <a:srgbClr val="008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2400" b="1" i="0" u="none" strike="noStrike" kern="12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Tangible rewards out of school</a:t>
            </a:r>
            <a:endParaRPr lang="en-GB" sz="2000" b="0" i="0" u="none" strike="noStrike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851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6F3921D-DE3F-D16B-80E7-E44AAA86C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511175"/>
          </a:xfrm>
        </p:spPr>
        <p:txBody>
          <a:bodyPr>
            <a:noAutofit/>
          </a:bodyPr>
          <a:lstStyle/>
          <a:p>
            <a:r>
              <a:rPr lang="en-GB"/>
              <a:t>Intervention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F999006-24B8-BED1-5BEC-ED169FD867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493838"/>
            <a:ext cx="10515600" cy="414337"/>
          </a:xfrm>
        </p:spPr>
        <p:txBody>
          <a:bodyPr/>
          <a:lstStyle/>
          <a:p>
            <a:r>
              <a:rPr lang="en-GB" sz="2800"/>
              <a:t>Practical inputs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DB5A8B0-F520-F304-F7C8-2503E7031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4063"/>
            <a:ext cx="10515600" cy="41529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/>
              <a:t>Reasonable adjustments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‘Quick wins’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Skill building (addressing the identified gaps)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Working in both school and home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Example - setting up a timetable for home and school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070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ACD4A96-0E85-B0C1-A573-C14A6E1D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511175"/>
          </a:xfrm>
        </p:spPr>
        <p:txBody>
          <a:bodyPr>
            <a:noAutofit/>
          </a:bodyPr>
          <a:lstStyle/>
          <a:p>
            <a:r>
              <a:rPr lang="en-GB"/>
              <a:t>Intervention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DAEBF93-2A61-9591-3A9E-ED256A8F2B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493838"/>
            <a:ext cx="10515600" cy="414337"/>
          </a:xfrm>
        </p:spPr>
        <p:txBody>
          <a:bodyPr/>
          <a:lstStyle/>
          <a:p>
            <a:r>
              <a:rPr lang="en-GB" sz="2800"/>
              <a:t>1. Reasonable adjustments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0816633-9A70-9B3E-231E-99C0E9FB3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4063"/>
            <a:ext cx="10515600" cy="4152900"/>
          </a:xfrm>
        </p:spPr>
        <p:txBody>
          <a:bodyPr/>
          <a:lstStyle/>
          <a:p>
            <a:r>
              <a:rPr lang="en-GB"/>
              <a:t>Autism friendly environments</a:t>
            </a:r>
          </a:p>
          <a:p>
            <a:r>
              <a:rPr lang="en-GB"/>
              <a:t>Part-time timetables</a:t>
            </a:r>
          </a:p>
          <a:p>
            <a:r>
              <a:rPr lang="en-GB"/>
              <a:t>Adjustments to the curriculum</a:t>
            </a:r>
          </a:p>
        </p:txBody>
      </p:sp>
    </p:spTree>
    <p:extLst>
      <p:ext uri="{BB962C8B-B14F-4D97-AF65-F5344CB8AC3E}">
        <p14:creationId xmlns:p14="http://schemas.microsoft.com/office/powerpoint/2010/main" val="4034836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64614C-2534-A2AB-E04B-C233EA85B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66" y="957232"/>
            <a:ext cx="11120068" cy="61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71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B461DC5-C1FC-070B-659C-3E8BB7933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511175"/>
          </a:xfrm>
        </p:spPr>
        <p:txBody>
          <a:bodyPr>
            <a:normAutofit fontScale="90000"/>
          </a:bodyPr>
          <a:lstStyle/>
          <a:p>
            <a:r>
              <a:rPr lang="en-GB"/>
              <a:t>Intervention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3754EAA-1F59-F4DC-161D-1D19A28BCE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493838"/>
            <a:ext cx="10515600" cy="414337"/>
          </a:xfrm>
        </p:spPr>
        <p:txBody>
          <a:bodyPr/>
          <a:lstStyle/>
          <a:p>
            <a:r>
              <a:rPr lang="en-GB" sz="2800"/>
              <a:t>2. ‘Quick wins’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CD1AF41-69A5-96BB-8A85-1283206CB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8474"/>
            <a:ext cx="10515600" cy="41521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/>
              <a:t>Check ins</a:t>
            </a:r>
          </a:p>
          <a:p>
            <a:r>
              <a:rPr lang="en-GB" dirty="0"/>
              <a:t>Check in’s with school and home - communication</a:t>
            </a:r>
          </a:p>
          <a:p>
            <a:r>
              <a:rPr lang="en-GB" dirty="0"/>
              <a:t>Check in’s with the pupil first thing in the morning with a trusted adult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b="1" dirty="0"/>
              <a:t>Reduce expectations </a:t>
            </a:r>
          </a:p>
          <a:p>
            <a:r>
              <a:rPr lang="en-GB" dirty="0"/>
              <a:t>This can enable a ‘reset’</a:t>
            </a:r>
          </a:p>
          <a:p>
            <a:r>
              <a:rPr lang="en-GB" dirty="0"/>
              <a:t>Not a long-term solution  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b="1" dirty="0"/>
              <a:t>Environment </a:t>
            </a:r>
          </a:p>
          <a:p>
            <a:r>
              <a:rPr lang="en-GB" dirty="0"/>
              <a:t>Identify a safe space to take breaks in</a:t>
            </a:r>
            <a:br>
              <a:rPr lang="en-GB" dirty="0"/>
            </a:b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90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78D8586-E270-3923-21DA-0F639C8EE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511175"/>
          </a:xfrm>
        </p:spPr>
        <p:txBody>
          <a:bodyPr>
            <a:noAutofit/>
          </a:bodyPr>
          <a:lstStyle/>
          <a:p>
            <a:r>
              <a:rPr lang="en-GB"/>
              <a:t>Intervention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9E17095-89EE-BE75-DE60-44050621F5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493838"/>
            <a:ext cx="10515600" cy="414337"/>
          </a:xfrm>
        </p:spPr>
        <p:txBody>
          <a:bodyPr/>
          <a:lstStyle/>
          <a:p>
            <a:r>
              <a:rPr lang="en-GB" sz="2800"/>
              <a:t>3. Skill building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4CA0A0-08B5-990E-FB3E-74E62F6A7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4063"/>
            <a:ext cx="10515600" cy="4152900"/>
          </a:xfrm>
        </p:spPr>
        <p:txBody>
          <a:bodyPr>
            <a:normAutofit/>
          </a:bodyPr>
          <a:lstStyle/>
          <a:p>
            <a:r>
              <a:rPr lang="en-GB" dirty="0"/>
              <a:t>Gaps that have been identified through the assessment process:</a:t>
            </a:r>
          </a:p>
          <a:p>
            <a:pPr lvl="1"/>
            <a:r>
              <a:rPr lang="en-GB" dirty="0"/>
              <a:t> Difficulties with transitioning/navigating school</a:t>
            </a:r>
          </a:p>
          <a:p>
            <a:pPr lvl="1"/>
            <a:r>
              <a:rPr lang="en-GB" dirty="0"/>
              <a:t> Bullying/no friendship group</a:t>
            </a:r>
          </a:p>
          <a:p>
            <a:pPr lvl="1"/>
            <a:r>
              <a:rPr lang="en-GB" dirty="0"/>
              <a:t> Difficulty with curriculum</a:t>
            </a:r>
          </a:p>
          <a:p>
            <a:pPr lvl="1"/>
            <a:r>
              <a:rPr lang="en-GB" dirty="0"/>
              <a:t> Identifying anxiety</a:t>
            </a:r>
            <a:br>
              <a:rPr lang="en-GB" dirty="0"/>
            </a:br>
            <a:endParaRPr lang="en-GB" dirty="0"/>
          </a:p>
          <a:p>
            <a:r>
              <a:rPr lang="en-GB" dirty="0"/>
              <a:t>Tailored support to address the identified gaps:</a:t>
            </a:r>
          </a:p>
          <a:p>
            <a:pPr lvl="1"/>
            <a:r>
              <a:rPr lang="en-GB" dirty="0"/>
              <a:t> Additional adult support at the start and end of lessons</a:t>
            </a:r>
          </a:p>
          <a:p>
            <a:pPr lvl="1"/>
            <a:r>
              <a:rPr lang="en-GB" dirty="0"/>
              <a:t> Alternative lunch time groups to work on socialisation</a:t>
            </a:r>
          </a:p>
          <a:p>
            <a:pPr lvl="1"/>
            <a:r>
              <a:rPr lang="en-GB" dirty="0"/>
              <a:t> Adjustments made to the demands in class (pre-teaching, </a:t>
            </a:r>
            <a:br>
              <a:rPr lang="en-GB" dirty="0"/>
            </a:br>
            <a:r>
              <a:rPr lang="en-GB" dirty="0"/>
              <a:t>intervention groups etc) </a:t>
            </a:r>
          </a:p>
          <a:p>
            <a:pPr lvl="1"/>
            <a:r>
              <a:rPr lang="en-GB" dirty="0"/>
              <a:t> Work on identifying trigger to anxiety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36D5B2-ADA7-4DAB-F2DD-CFB9164F3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149" y="4304663"/>
            <a:ext cx="2721719" cy="211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4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F9524F1-404D-7099-24FA-8E748CEDB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511175"/>
          </a:xfrm>
        </p:spPr>
        <p:txBody>
          <a:bodyPr>
            <a:noAutofit/>
          </a:bodyPr>
          <a:lstStyle/>
          <a:p>
            <a:r>
              <a:rPr lang="en-GB"/>
              <a:t>What is EBSA?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F79909B-4451-28DE-8F68-E1A5973F12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493838"/>
            <a:ext cx="10515600" cy="414337"/>
          </a:xfrm>
        </p:spPr>
        <p:txBody>
          <a:bodyPr/>
          <a:lstStyle/>
          <a:p>
            <a:r>
              <a:rPr lang="en-GB" sz="2800"/>
              <a:t>Emotionally Based School Avoidance</a:t>
            </a:r>
          </a:p>
          <a:p>
            <a:endParaRPr lang="en-GB" sz="28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C776515-3A65-DE8C-DB00-A72D4E72BD60}"/>
              </a:ext>
            </a:extLst>
          </p:cNvPr>
          <p:cNvSpPr txBox="1">
            <a:spLocks/>
          </p:cNvSpPr>
          <p:nvPr/>
        </p:nvSpPr>
        <p:spPr>
          <a:xfrm>
            <a:off x="990600" y="2177179"/>
            <a:ext cx="10515600" cy="4152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/>
              <a:t>It has been called many things including school refusal, persistent absence, extended school non-attendance, anxiety related non-attendance</a:t>
            </a:r>
          </a:p>
          <a:p>
            <a:pPr>
              <a:lnSpc>
                <a:spcPct val="100000"/>
              </a:lnSpc>
            </a:pPr>
            <a:r>
              <a:rPr lang="en-GB"/>
              <a:t>A </a:t>
            </a:r>
            <a:r>
              <a:rPr lang="en-GB" dirty="0"/>
              <a:t>learner </a:t>
            </a:r>
            <a:r>
              <a:rPr lang="en-GB"/>
              <a:t>is unable to go to school due to emotional or wellbeing factors</a:t>
            </a:r>
          </a:p>
          <a:p>
            <a:pPr>
              <a:lnSpc>
                <a:spcPct val="100000"/>
              </a:lnSpc>
            </a:pPr>
            <a:r>
              <a:rPr lang="en-GB"/>
              <a:t>EBSA is the most used term currently, and for us it highlights the need without centring the blame on the individual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165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E726C3-92F5-1758-3915-990E788DAF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064"/>
          <a:stretch/>
        </p:blipFill>
        <p:spPr>
          <a:xfrm>
            <a:off x="1082874" y="1099335"/>
            <a:ext cx="10026252" cy="527042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6B68292-9DF6-0EE9-5EB2-A831FAFD94D7}"/>
              </a:ext>
            </a:extLst>
          </p:cNvPr>
          <p:cNvSpPr/>
          <p:nvPr/>
        </p:nvSpPr>
        <p:spPr>
          <a:xfrm>
            <a:off x="904126" y="965771"/>
            <a:ext cx="2547991" cy="626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572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BCE5F1C-AD4F-8328-5BB5-B2FB53907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511175"/>
          </a:xfrm>
        </p:spPr>
        <p:txBody>
          <a:bodyPr>
            <a:noAutofit/>
          </a:bodyPr>
          <a:lstStyle/>
          <a:p>
            <a:r>
              <a:rPr lang="en-GB"/>
              <a:t>Intervention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A37DCA3-354C-812D-E877-F25CE687F4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493838"/>
            <a:ext cx="10515600" cy="414337"/>
          </a:xfrm>
        </p:spPr>
        <p:txBody>
          <a:bodyPr/>
          <a:lstStyle/>
          <a:p>
            <a:r>
              <a:rPr lang="en-GB" sz="2800"/>
              <a:t>4. Working in school and home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0335048-07AD-2CDF-EAAF-0FE7E2425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4779"/>
            <a:ext cx="10515600" cy="4152184"/>
          </a:xfrm>
        </p:spPr>
        <p:txBody>
          <a:bodyPr>
            <a:normAutofit/>
          </a:bodyPr>
          <a:lstStyle/>
          <a:p>
            <a:r>
              <a:rPr lang="en-GB"/>
              <a:t>Partnership working</a:t>
            </a:r>
          </a:p>
          <a:p>
            <a:r>
              <a:rPr lang="en-GB"/>
              <a:t>Co-production with home and school</a:t>
            </a:r>
          </a:p>
          <a:p>
            <a:r>
              <a:rPr lang="en-GB"/>
              <a:t>Also, with the wider interdisciplinary team</a:t>
            </a:r>
            <a:br>
              <a:rPr lang="en-GB"/>
            </a:br>
            <a:endParaRPr lang="en-GB"/>
          </a:p>
          <a:p>
            <a:r>
              <a:rPr lang="en-GB"/>
              <a:t>The most important thing that all interventions </a:t>
            </a:r>
            <a:br>
              <a:rPr lang="en-GB"/>
            </a:br>
            <a:r>
              <a:rPr lang="en-GB"/>
              <a:t>MUST include, no matter what, is collaboration with</a:t>
            </a:r>
            <a:br>
              <a:rPr lang="en-GB"/>
            </a:br>
            <a:r>
              <a:rPr lang="en-GB"/>
              <a:t>the </a:t>
            </a:r>
            <a:r>
              <a:rPr lang="en-GB" dirty="0"/>
              <a:t>learner </a:t>
            </a:r>
            <a:r>
              <a:rPr lang="en-GB"/>
              <a:t>themselves</a:t>
            </a:r>
          </a:p>
          <a:p>
            <a:r>
              <a:rPr lang="en-GB"/>
              <a:t>Goal setting can be co-produced with the </a:t>
            </a:r>
            <a:r>
              <a:rPr lang="en-GB" dirty="0"/>
              <a:t>learner </a:t>
            </a:r>
            <a:r>
              <a:rPr lang="en-GB"/>
              <a:t>- </a:t>
            </a:r>
            <a:br>
              <a:rPr lang="en-GB"/>
            </a:br>
            <a:r>
              <a:rPr lang="en-GB"/>
              <a:t>what do they think would work? </a:t>
            </a:r>
            <a:endParaRPr lang="en-GB" dirty="0"/>
          </a:p>
          <a:p>
            <a:r>
              <a:rPr lang="en-GB" dirty="0"/>
              <a:t>These goals should be SMART</a:t>
            </a:r>
            <a:endParaRPr lang="en-GB"/>
          </a:p>
          <a:p>
            <a:endParaRPr lang="en-GB"/>
          </a:p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BC204D-3701-D8E5-6CED-967C55281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352" y="1492967"/>
            <a:ext cx="1867414" cy="18301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C7EDD9-44CF-22BD-7669-A6400AAB8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8352" y="3534905"/>
            <a:ext cx="1867414" cy="188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536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EE82F47-B12F-2595-CA23-C8FBC6FF1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511175"/>
          </a:xfrm>
        </p:spPr>
        <p:txBody>
          <a:bodyPr>
            <a:noAutofit/>
          </a:bodyPr>
          <a:lstStyle/>
          <a:p>
            <a:r>
              <a:rPr lang="en-GB"/>
              <a:t>Case study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2B53225-97C8-20DF-7581-E5BEC1C00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493838"/>
            <a:ext cx="10515600" cy="414337"/>
          </a:xfrm>
        </p:spPr>
        <p:txBody>
          <a:bodyPr/>
          <a:lstStyle/>
          <a:p>
            <a:r>
              <a:rPr lang="en-GB" sz="2800"/>
              <a:t>Teenage girl at an SEMH school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E1895F-FA77-323C-6E71-4FB0FD789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3302" y="3565519"/>
            <a:ext cx="1540497" cy="24033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03F952C-5BCA-A38D-8F41-EBFD865BA5F6}"/>
              </a:ext>
            </a:extLst>
          </p:cNvPr>
          <p:cNvSpPr/>
          <p:nvPr/>
        </p:nvSpPr>
        <p:spPr>
          <a:xfrm>
            <a:off x="835265" y="2122546"/>
            <a:ext cx="8421075" cy="92495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en-GB" b="1">
                <a:solidFill>
                  <a:schemeClr val="tx1"/>
                </a:solidFill>
                <a:latin typeface="Arial" panose="020B0604020202020204" pitchFamily="34" charset="0"/>
                <a:ea typeface="Segoe UI"/>
                <a:cs typeface="Arial" panose="020B0604020202020204" pitchFamily="34" charset="0"/>
              </a:rPr>
              <a:t>Assessment:</a:t>
            </a:r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ea typeface="Segoe UI"/>
                <a:cs typeface="Arial" panose="020B0604020202020204" pitchFamily="34" charset="0"/>
              </a:rPr>
              <a:t>​</a:t>
            </a:r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ea typeface="Segoe UI"/>
                <a:cs typeface="Arial" panose="020B0604020202020204" pitchFamily="34" charset="0"/>
              </a:rPr>
              <a:t>FBA – primary function found to be escape/avoidance from sensory overload and social situations</a:t>
            </a:r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AE2454-8636-9821-5352-91190AEC8459}"/>
              </a:ext>
            </a:extLst>
          </p:cNvPr>
          <p:cNvSpPr/>
          <p:nvPr/>
        </p:nvSpPr>
        <p:spPr>
          <a:xfrm>
            <a:off x="857511" y="3016580"/>
            <a:ext cx="8421075" cy="27631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Intervention:</a:t>
            </a:r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342900" indent="-342900">
              <a:buClr>
                <a:srgbClr val="EE7203"/>
              </a:buClr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 work through Acceptance and Commitment Therapy (ACT)</a:t>
            </a:r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EE7203"/>
              </a:buClr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 card – autonomy to use this when needed</a:t>
            </a:r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EE7203"/>
              </a:buClr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Recognising triggers</a:t>
            </a:r>
          </a:p>
          <a:p>
            <a:pPr marL="342900" indent="-342900">
              <a:buClr>
                <a:srgbClr val="EE7203"/>
              </a:buClr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Recognise body sensations</a:t>
            </a:r>
          </a:p>
          <a:p>
            <a:pPr marL="342900" indent="-342900">
              <a:buClr>
                <a:srgbClr val="EE7203"/>
              </a:buClr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Dedicated space to use for breaks</a:t>
            </a:r>
          </a:p>
          <a:p>
            <a:pPr marL="342900" indent="-342900">
              <a:buClr>
                <a:srgbClr val="EE7203"/>
              </a:buClr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Self-monitoring system</a:t>
            </a:r>
          </a:p>
          <a:p>
            <a:pPr marL="342900" indent="-342900">
              <a:buClr>
                <a:srgbClr val="EE7203"/>
              </a:buClr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Identifying coping strategies when taking regulation break</a:t>
            </a:r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1C9FDD-DCD3-362A-2BF4-4EB572C82EC2}"/>
              </a:ext>
            </a:extLst>
          </p:cNvPr>
          <p:cNvSpPr/>
          <p:nvPr/>
        </p:nvSpPr>
        <p:spPr>
          <a:xfrm>
            <a:off x="835267" y="5752516"/>
            <a:ext cx="8421075" cy="92495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Outcome:</a:t>
            </a:r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access to school</a:t>
            </a:r>
          </a:p>
          <a:p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in anxiety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233A94-C42A-95B4-33AF-C1DE5F9CEF90}"/>
              </a:ext>
            </a:extLst>
          </p:cNvPr>
          <p:cNvCxnSpPr>
            <a:cxnSpLocks/>
          </p:cNvCxnSpPr>
          <p:nvPr/>
        </p:nvCxnSpPr>
        <p:spPr>
          <a:xfrm>
            <a:off x="941803" y="3152172"/>
            <a:ext cx="8208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D522DF-7CE6-393A-B7DA-578D5B7BE74B}"/>
              </a:ext>
            </a:extLst>
          </p:cNvPr>
          <p:cNvCxnSpPr>
            <a:cxnSpLocks/>
          </p:cNvCxnSpPr>
          <p:nvPr/>
        </p:nvCxnSpPr>
        <p:spPr>
          <a:xfrm>
            <a:off x="941803" y="5647845"/>
            <a:ext cx="8208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7887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CC4A2BA-B416-F1E0-F5F4-470629E6F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511175"/>
          </a:xfrm>
        </p:spPr>
        <p:txBody>
          <a:bodyPr>
            <a:noAutofit/>
          </a:bodyPr>
          <a:lstStyle/>
          <a:p>
            <a:r>
              <a:rPr lang="en-GB"/>
              <a:t>Summary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142B47E-B0F7-9DAE-B75E-5F0AEFE1CA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493838"/>
            <a:ext cx="10515600" cy="414337"/>
          </a:xfrm>
        </p:spPr>
        <p:txBody>
          <a:bodyPr/>
          <a:lstStyle/>
          <a:p>
            <a:r>
              <a:rPr lang="en-GB" sz="2800"/>
              <a:t>What have we covered today?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BAE840-A1C8-B57A-D833-B960E006F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4779"/>
            <a:ext cx="10234808" cy="4152184"/>
          </a:xfrm>
        </p:spPr>
        <p:txBody>
          <a:bodyPr>
            <a:normAutofit/>
          </a:bodyPr>
          <a:lstStyle/>
          <a:p>
            <a:r>
              <a:rPr lang="en-GB"/>
              <a:t>We have looked at what EBSA is, and what it isn’t</a:t>
            </a:r>
          </a:p>
          <a:p>
            <a:r>
              <a:rPr lang="en-GB"/>
              <a:t>Statistics show a real concern, and the rates are not returning to pre-pandemic levels</a:t>
            </a:r>
          </a:p>
          <a:p>
            <a:r>
              <a:rPr lang="en-GB"/>
              <a:t>A thorough person-centred assessment will identify the </a:t>
            </a:r>
            <a:r>
              <a:rPr lang="en-GB" i="1"/>
              <a:t>functions</a:t>
            </a:r>
            <a:r>
              <a:rPr lang="en-GB"/>
              <a:t> of the behaviour which will in turn lead to </a:t>
            </a:r>
            <a:r>
              <a:rPr lang="en-GB" i="1"/>
              <a:t>function based interventions </a:t>
            </a:r>
            <a:r>
              <a:rPr lang="en-GB"/>
              <a:t>to support the return to school</a:t>
            </a:r>
          </a:p>
          <a:p>
            <a:r>
              <a:rPr lang="en-GB"/>
              <a:t>Collaborative and flexible working between home and school is vital</a:t>
            </a:r>
            <a:br>
              <a:rPr lang="en-GB"/>
            </a:b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398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CC4E95-A42E-2E76-6437-09BD28F561C9}"/>
              </a:ext>
            </a:extLst>
          </p:cNvPr>
          <p:cNvSpPr/>
          <p:nvPr/>
        </p:nvSpPr>
        <p:spPr>
          <a:xfrm>
            <a:off x="7616940" y="3479654"/>
            <a:ext cx="3461863" cy="1344881"/>
          </a:xfrm>
          <a:prstGeom prst="roundRect">
            <a:avLst/>
          </a:prstGeom>
          <a:solidFill>
            <a:srgbClr val="EE72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  <a:endParaRPr lang="en-GB" sz="24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BD9FE1-98A8-4022-9E79-057FD27A44ED}"/>
              </a:ext>
            </a:extLst>
          </p:cNvPr>
          <p:cNvSpPr txBox="1">
            <a:spLocks/>
          </p:cNvSpPr>
          <p:nvPr/>
        </p:nvSpPr>
        <p:spPr>
          <a:xfrm>
            <a:off x="838199" y="964504"/>
            <a:ext cx="10748375" cy="4622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646363"/>
                </a:solidFill>
              </a:rPr>
              <a:t>Matt Wicks: Head of Outreach and Training</a:t>
            </a:r>
          </a:p>
          <a:p>
            <a:r>
              <a:rPr lang="en-GB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mattwicks@beyondautism.org.uk</a:t>
            </a:r>
            <a:r>
              <a:rPr lang="en-GB" dirty="0">
                <a:solidFill>
                  <a:srgbClr val="646363"/>
                </a:solidFill>
              </a:rPr>
              <a:t> </a:t>
            </a:r>
          </a:p>
          <a:p>
            <a:r>
              <a:rPr lang="en-GB" dirty="0">
                <a:solidFill>
                  <a:srgbClr val="646363"/>
                </a:solidFill>
              </a:rPr>
              <a:t>020 3031 9705 / 07552 151 277</a:t>
            </a:r>
          </a:p>
          <a:p>
            <a:endParaRPr lang="en-GB" sz="2400" dirty="0">
              <a:highlight>
                <a:srgbClr val="FFFF00"/>
              </a:highlight>
            </a:endParaRPr>
          </a:p>
          <a:p>
            <a:r>
              <a:rPr lang="en-GB" sz="2400" dirty="0">
                <a:solidFill>
                  <a:srgbClr val="646363"/>
                </a:solidFill>
              </a:rPr>
              <a:t>Facebook: /</a:t>
            </a:r>
            <a:r>
              <a:rPr lang="en-GB" sz="2400" dirty="0" err="1">
                <a:solidFill>
                  <a:srgbClr val="646363"/>
                </a:solidFill>
              </a:rPr>
              <a:t>beyondautism</a:t>
            </a:r>
            <a:endParaRPr lang="en-GB" sz="2400" dirty="0">
              <a:solidFill>
                <a:srgbClr val="646363"/>
              </a:solidFill>
            </a:endParaRPr>
          </a:p>
          <a:p>
            <a:r>
              <a:rPr lang="en-GB" sz="2400" dirty="0">
                <a:solidFill>
                  <a:srgbClr val="646363"/>
                </a:solidFill>
              </a:rPr>
              <a:t>Twitter: @beyondautismuk</a:t>
            </a:r>
          </a:p>
          <a:p>
            <a:r>
              <a:rPr lang="en-GB" sz="2400" dirty="0">
                <a:solidFill>
                  <a:srgbClr val="646363"/>
                </a:solidFill>
              </a:rPr>
              <a:t>LinkedIn: /company/</a:t>
            </a:r>
            <a:r>
              <a:rPr lang="en-GB" sz="2400" dirty="0" err="1">
                <a:solidFill>
                  <a:srgbClr val="646363"/>
                </a:solidFill>
              </a:rPr>
              <a:t>beyondautism</a:t>
            </a:r>
            <a:endParaRPr lang="en-GB" sz="2400" dirty="0">
              <a:solidFill>
                <a:srgbClr val="646363"/>
              </a:solidFill>
            </a:endParaRPr>
          </a:p>
          <a:p>
            <a:r>
              <a:rPr lang="en-GB" sz="2400" dirty="0">
                <a:solidFill>
                  <a:srgbClr val="646363"/>
                </a:solidFill>
              </a:rPr>
              <a:t>Instagram: @beyondautism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0685CE8-5000-8AB8-4A33-71EE0D748BAC}"/>
              </a:ext>
            </a:extLst>
          </p:cNvPr>
          <p:cNvSpPr/>
          <p:nvPr/>
        </p:nvSpPr>
        <p:spPr>
          <a:xfrm>
            <a:off x="7616941" y="1766942"/>
            <a:ext cx="3461863" cy="1344881"/>
          </a:xfrm>
          <a:prstGeom prst="roundRect">
            <a:avLst/>
          </a:prstGeom>
          <a:solidFill>
            <a:srgbClr val="EE72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i="0" u="none" strike="noStrike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Visit us </a:t>
            </a: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exhibition space</a:t>
            </a:r>
            <a:endParaRPr lang="en-GB" sz="24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51B37B6-E05A-B8A8-989D-D610F2F32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509" y="3538521"/>
            <a:ext cx="1223991" cy="122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909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338C5D-22F8-3B66-A22F-7B4C1C0318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671638"/>
            <a:ext cx="10515600" cy="4505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600" i="1">
                <a:solidFill>
                  <a:srgbClr val="0084B7"/>
                </a:solidFill>
                <a:latin typeface="Arial"/>
                <a:cs typeface="Arial"/>
              </a:rPr>
              <a:t>“School refusal occurs when stress exceeds support, when risks are greater than resilience and when ‘pull’ factors that promote school </a:t>
            </a:r>
            <a:br>
              <a:rPr lang="en-GB" sz="3600" i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i="1">
                <a:solidFill>
                  <a:srgbClr val="0084B7"/>
                </a:solidFill>
                <a:latin typeface="Arial"/>
                <a:cs typeface="Arial"/>
              </a:rPr>
              <a:t>non-attendance overcome the ‘push’ factors that encourage attendance” </a:t>
            </a:r>
          </a:p>
          <a:p>
            <a:pPr algn="ctr"/>
            <a:endParaRPr lang="en-GB" sz="4000" b="1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2400" err="1">
                <a:latin typeface="Arial"/>
                <a:cs typeface="Arial"/>
              </a:rPr>
              <a:t>Thambirajah</a:t>
            </a:r>
            <a:r>
              <a:rPr lang="en-GB" sz="2400">
                <a:latin typeface="Arial"/>
                <a:cs typeface="Arial"/>
              </a:rPr>
              <a:t> </a:t>
            </a:r>
            <a:r>
              <a:rPr lang="en-GB" sz="2400" i="1">
                <a:latin typeface="Arial"/>
                <a:cs typeface="Arial"/>
              </a:rPr>
              <a:t>et al. </a:t>
            </a:r>
            <a:r>
              <a:rPr lang="en-GB" sz="2400">
                <a:latin typeface="Arial"/>
                <a:cs typeface="Arial"/>
              </a:rPr>
              <a:t>(2008: p. 33)</a:t>
            </a:r>
          </a:p>
        </p:txBody>
      </p:sp>
    </p:spTree>
    <p:extLst>
      <p:ext uri="{BB962C8B-B14F-4D97-AF65-F5344CB8AC3E}">
        <p14:creationId xmlns:p14="http://schemas.microsoft.com/office/powerpoint/2010/main" val="3848626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9CDC3DD-07F8-DFD0-853B-FB318F4AB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511175"/>
          </a:xfrm>
        </p:spPr>
        <p:txBody>
          <a:bodyPr>
            <a:noAutofit/>
          </a:bodyPr>
          <a:lstStyle/>
          <a:p>
            <a:r>
              <a:rPr lang="en-GB"/>
              <a:t>Statistics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2B9573F-E326-91FF-CD94-D364ED1BB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493838"/>
            <a:ext cx="10515600" cy="414337"/>
          </a:xfrm>
        </p:spPr>
        <p:txBody>
          <a:bodyPr/>
          <a:lstStyle/>
          <a:p>
            <a:r>
              <a:rPr lang="en-GB" sz="2800"/>
              <a:t>Absence rates for pupils in England</a:t>
            </a:r>
          </a:p>
        </p:txBody>
      </p:sp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10CC33D5-5C80-A872-3E16-385C5A885E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9863" y="2360613"/>
            <a:ext cx="10512275" cy="3479800"/>
          </a:xfrm>
        </p:spPr>
      </p:pic>
    </p:spTree>
    <p:extLst>
      <p:ext uri="{BB962C8B-B14F-4D97-AF65-F5344CB8AC3E}">
        <p14:creationId xmlns:p14="http://schemas.microsoft.com/office/powerpoint/2010/main" val="1126296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14768-D7D2-987B-C36D-6269FC1A8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/>
              <a:t>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7D364-E440-E6E4-6AA4-F374747E4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4778"/>
            <a:ext cx="10515600" cy="449489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>
                <a:latin typeface="Arial"/>
                <a:cs typeface="Arial"/>
              </a:rPr>
              <a:t>In the 2022-23 academic year, overall absence rate was 7.5% across all schools</a:t>
            </a:r>
          </a:p>
          <a:p>
            <a:r>
              <a:rPr lang="en-GB">
                <a:latin typeface="Arial"/>
                <a:cs typeface="Arial"/>
              </a:rPr>
              <a:t>22.5% of absent learners are recorded as </a:t>
            </a:r>
            <a:r>
              <a:rPr lang="en-GB" i="1">
                <a:latin typeface="Arial"/>
                <a:cs typeface="Arial"/>
              </a:rPr>
              <a:t>persistently</a:t>
            </a:r>
            <a:r>
              <a:rPr lang="en-GB">
                <a:latin typeface="Arial"/>
                <a:cs typeface="Arial"/>
              </a:rPr>
              <a:t> absent, almost double the pre-pandemic rate</a:t>
            </a:r>
          </a:p>
          <a:p>
            <a:r>
              <a:rPr lang="en-GB">
                <a:latin typeface="Arial"/>
                <a:cs typeface="Arial"/>
              </a:rPr>
              <a:t>13.3% for learners with an Education, Health and Care plan (EHCP), 11.1% for learners with SEND support and 6.9% with no identified SEND</a:t>
            </a:r>
          </a:p>
          <a:p>
            <a:r>
              <a:rPr lang="en-GB" dirty="0">
                <a:latin typeface="Arial"/>
                <a:cs typeface="Arial"/>
              </a:rPr>
              <a:t>The updated data we have now shows that while levels are stable for pupils with no SEN support (6.8% and 6.9%), for those with an EHCP it is still increasing (12.1% to 13.3%)</a:t>
            </a:r>
          </a:p>
          <a:p>
            <a:pPr marL="0" indent="0">
              <a:buNone/>
            </a:pPr>
            <a:endParaRPr lang="en-GB" i="1"/>
          </a:p>
          <a:p>
            <a:pPr marL="0" indent="0">
              <a:buNone/>
            </a:pPr>
            <a:r>
              <a:rPr lang="en-GB" i="1">
                <a:solidFill>
                  <a:srgbClr val="0084B7"/>
                </a:solidFill>
                <a:latin typeface="Arial"/>
                <a:cs typeface="Arial"/>
              </a:rPr>
              <a:t>https://explore-education-statistics.service.gov.uk/find-statistics/pupil-attendance-in-schools/2023-week-29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4879FE-C135-C231-5DF2-51225C3EC9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800"/>
              <a:t>‘Pupil attendance in schools’ from the DfE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444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2A3F3-8F88-E171-F0A8-42FDD8119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/>
              <a:t>Some additional up to date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B5052-32FD-E26A-65F9-788975A81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6440"/>
            <a:ext cx="10515600" cy="4152184"/>
          </a:xfrm>
        </p:spPr>
        <p:txBody>
          <a:bodyPr>
            <a:normAutofit/>
          </a:bodyPr>
          <a:lstStyle/>
          <a:p>
            <a:r>
              <a:rPr lang="en-GB"/>
              <a:t>306% increase in number of children waiting for an autism assessment since the pandemic</a:t>
            </a:r>
          </a:p>
          <a:p>
            <a:r>
              <a:rPr lang="en-GB"/>
              <a:t>157,809 open referrals for suspected autism (September 2023)</a:t>
            </a:r>
          </a:p>
          <a:p>
            <a:r>
              <a:rPr lang="en-GB"/>
              <a:t>More than 1 in 4 parents have had to wait over 3 years to receive support for their child</a:t>
            </a:r>
          </a:p>
          <a:p>
            <a:r>
              <a:rPr lang="en-GB"/>
              <a:t>Only 26% autistic children feel happy at school</a:t>
            </a:r>
          </a:p>
          <a:p>
            <a:r>
              <a:rPr lang="en-GB"/>
              <a:t>4 in 5 young autistic people have co-occurring mental health conditions</a:t>
            </a:r>
            <a:br>
              <a:rPr lang="en-GB"/>
            </a:br>
            <a:endParaRPr lang="en-GB"/>
          </a:p>
          <a:p>
            <a:r>
              <a:rPr lang="en-GB"/>
              <a:t>According to one study, 92.1% of children with school attendance difficulties were neurodivergent, and many were autistic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350813-B405-170C-77CC-672CDA3B68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800"/>
              <a:t>Child of the North/Centre for Young Lives</a:t>
            </a:r>
            <a:r>
              <a:rPr lang="en-GB" sz="2800" dirty="0"/>
              <a:t> (2024)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894615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6F3601D-6F18-3E65-8617-89AD4BE7D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511175"/>
          </a:xfrm>
        </p:spPr>
        <p:txBody>
          <a:bodyPr>
            <a:normAutofit fontScale="90000"/>
          </a:bodyPr>
          <a:lstStyle/>
          <a:p>
            <a:r>
              <a:rPr lang="en-GB"/>
              <a:t>General impact of EBSA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BDABCCF-3F23-830A-6075-5999EDA83D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493838"/>
            <a:ext cx="10515600" cy="414337"/>
          </a:xfrm>
        </p:spPr>
        <p:txBody>
          <a:bodyPr/>
          <a:lstStyle/>
          <a:p>
            <a:r>
              <a:rPr lang="en-GB" sz="2800"/>
              <a:t>Kearney (2001)</a:t>
            </a:r>
          </a:p>
          <a:p>
            <a:endParaRPr lang="en-GB"/>
          </a:p>
          <a:p>
            <a:endParaRPr lang="en-GB"/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DFFD5215-8236-EDA5-EB8A-EDD72C81A1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3636862"/>
              </p:ext>
            </p:extLst>
          </p:nvPr>
        </p:nvGraphicFramePr>
        <p:xfrm>
          <a:off x="838200" y="2295283"/>
          <a:ext cx="10515600" cy="4022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7923205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149418327"/>
                    </a:ext>
                  </a:extLst>
                </a:gridCol>
              </a:tblGrid>
              <a:tr h="8569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EE7203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46363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Short term</a:t>
                      </a:r>
                      <a:endParaRPr kumimoji="0" lang="en-GB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64636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EE7203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46363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Longer term</a:t>
                      </a:r>
                      <a:endParaRPr kumimoji="0" lang="en-GB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64636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61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EE720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GB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64636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63538" marR="0" lvl="0" indent="-363538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EE720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46363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Academic problems</a:t>
                      </a:r>
                    </a:p>
                    <a:p>
                      <a:pPr marL="363538" marR="0" lvl="0" indent="-363538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EE720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46363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Financial difficulties</a:t>
                      </a:r>
                    </a:p>
                    <a:p>
                      <a:endParaRPr lang="en-GB" sz="280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EE720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GB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64636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63538" marR="0" lvl="0" indent="-363538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EE720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46363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Limited social and employment opportunities</a:t>
                      </a:r>
                    </a:p>
                    <a:p>
                      <a:pPr marL="363538" marR="0" lvl="0" indent="-363538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EE720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46363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Occupational problems </a:t>
                      </a:r>
                    </a:p>
                    <a:p>
                      <a:pPr marL="363538" marR="0" lvl="0" indent="-363538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EE720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46363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Adult mental health issues</a:t>
                      </a:r>
                    </a:p>
                    <a:p>
                      <a:pPr marL="363538" marR="0" lvl="0" indent="-363538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EE720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46363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Heightened social difficulties</a:t>
                      </a:r>
                    </a:p>
                    <a:p>
                      <a:pPr marL="0" algn="l" defTabSz="914400" rtl="0" eaLnBrk="1" latinLnBrk="0" hangingPunct="1"/>
                      <a:endParaRPr lang="en-GB" sz="2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416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359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E63D7D4-D6B5-24A4-FD97-2903F1116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511175"/>
          </a:xfrm>
        </p:spPr>
        <p:txBody>
          <a:bodyPr>
            <a:noAutofit/>
          </a:bodyPr>
          <a:lstStyle/>
          <a:p>
            <a:r>
              <a:rPr lang="en-GB"/>
              <a:t>Solutions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93781C8-ABD3-8FCB-3241-1B460B0CF0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493838"/>
            <a:ext cx="10515600" cy="414337"/>
          </a:xfrm>
        </p:spPr>
        <p:txBody>
          <a:bodyPr/>
          <a:lstStyle/>
          <a:p>
            <a:r>
              <a:rPr lang="en-GB" sz="2800"/>
              <a:t>What is already out there?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5CB000-DA90-6B13-742A-632947CEA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4063"/>
            <a:ext cx="10515600" cy="4152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2000"/>
              </a:lnSpc>
            </a:pPr>
            <a:r>
              <a:rPr lang="en-GB" sz="2800">
                <a:latin typeface="Arial"/>
                <a:cs typeface="Arial"/>
              </a:rPr>
              <a:t>The majority of local authorities have guidance on EBSA</a:t>
            </a:r>
          </a:p>
          <a:p>
            <a:pPr>
              <a:lnSpc>
                <a:spcPct val="112000"/>
              </a:lnSpc>
            </a:pPr>
            <a:r>
              <a:rPr lang="en-GB" sz="2800">
                <a:latin typeface="Arial"/>
                <a:cs typeface="Arial"/>
              </a:rPr>
              <a:t>‘Assess – Plan – Do – Review’ model</a:t>
            </a:r>
          </a:p>
          <a:p>
            <a:pPr>
              <a:lnSpc>
                <a:spcPct val="112000"/>
              </a:lnSpc>
            </a:pPr>
            <a:r>
              <a:rPr lang="en-GB" sz="2800">
                <a:latin typeface="Arial"/>
                <a:cs typeface="Arial"/>
              </a:rPr>
              <a:t>Not aways easy to identify EBSA</a:t>
            </a:r>
          </a:p>
          <a:p>
            <a:pPr>
              <a:lnSpc>
                <a:spcPct val="112000"/>
              </a:lnSpc>
            </a:pPr>
            <a:r>
              <a:rPr lang="en-GB" sz="2800">
                <a:latin typeface="Arial"/>
                <a:cs typeface="Arial"/>
              </a:rPr>
              <a:t>Hard to support a </a:t>
            </a:r>
            <a:r>
              <a:rPr lang="en-GB" sz="2800" dirty="0">
                <a:latin typeface="Arial"/>
                <a:cs typeface="Arial"/>
              </a:rPr>
              <a:t>learner</a:t>
            </a:r>
            <a:r>
              <a:rPr lang="en-GB" sz="2800">
                <a:latin typeface="Arial"/>
                <a:cs typeface="Arial"/>
              </a:rPr>
              <a:t> in the home</a:t>
            </a:r>
          </a:p>
          <a:p>
            <a:pPr>
              <a:lnSpc>
                <a:spcPct val="112000"/>
              </a:lnSpc>
            </a:pPr>
            <a:endParaRPr lang="en-GB" sz="2800"/>
          </a:p>
          <a:p>
            <a:pPr>
              <a:lnSpc>
                <a:spcPct val="112000"/>
              </a:lnSpc>
            </a:pPr>
            <a:endParaRPr lang="en-GB" sz="2800"/>
          </a:p>
          <a:p>
            <a:pPr>
              <a:lnSpc>
                <a:spcPct val="112000"/>
              </a:lnSpc>
            </a:pP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1907892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646363"/>
      </a:dk1>
      <a:lt1>
        <a:sysClr val="window" lastClr="FFFFFF"/>
      </a:lt1>
      <a:dk2>
        <a:srgbClr val="0084B7"/>
      </a:dk2>
      <a:lt2>
        <a:srgbClr val="EE7203"/>
      </a:lt2>
      <a:accent1>
        <a:srgbClr val="F9B000"/>
      </a:accent1>
      <a:accent2>
        <a:srgbClr val="522398"/>
      </a:accent2>
      <a:accent3>
        <a:srgbClr val="008576"/>
      </a:accent3>
      <a:accent4>
        <a:srgbClr val="91004B"/>
      </a:accent4>
      <a:accent5>
        <a:srgbClr val="55517B"/>
      </a:accent5>
      <a:accent6>
        <a:srgbClr val="00338D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8D2D6DA5-8584-4791-AC9B-EED50E52545F}" vid="{790C21EE-8D81-437E-881A-440A94BB16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ddd08f7-79c0-41d7-9b33-e1eb6c50b38f">
      <UserInfo>
        <DisplayName>Dan Thurman</DisplayName>
        <AccountId>116</AccountId>
        <AccountType/>
      </UserInfo>
      <UserInfo>
        <DisplayName>Leanna Maggs</DisplayName>
        <AccountId>122</AccountId>
        <AccountType/>
      </UserInfo>
      <UserInfo>
        <DisplayName>Carrie Caceres-Taguiang</DisplayName>
        <AccountId>384</AccountId>
        <AccountType/>
      </UserInfo>
      <UserInfo>
        <DisplayName>Matthew Wicks</DisplayName>
        <AccountId>370</AccountId>
        <AccountType/>
      </UserInfo>
      <UserInfo>
        <DisplayName>Cynthia Gouveia Caria</DisplayName>
        <AccountId>68800</AccountId>
        <AccountType/>
      </UserInfo>
      <UserInfo>
        <DisplayName>Sharleen Zonke</DisplayName>
        <AccountId>73555</AccountId>
        <AccountType/>
      </UserInfo>
    </SharedWithUsers>
    <_ModernAudienceTargetUserField xmlns="0066608e-12a9-43b2-aa86-64b72d32ef19">
      <UserInfo>
        <DisplayName/>
        <AccountId xsi:nil="true"/>
        <AccountType/>
      </UserInfo>
    </_ModernAudienceTargetUserField>
    <MediaLengthInSeconds xmlns="0066608e-12a9-43b2-aa86-64b72d32ef19" xsi:nil="true"/>
    <TaxCatchAll xmlns="fddd08f7-79c0-41d7-9b33-e1eb6c50b38f" xsi:nil="true"/>
    <lcf76f155ced4ddcb4097134ff3c332f xmlns="0066608e-12a9-43b2-aa86-64b72d32ef1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162C73AD3A9D42B4C8F5CCEB18FB1A" ma:contentTypeVersion="20" ma:contentTypeDescription="Create a new document." ma:contentTypeScope="" ma:versionID="e0abe84267108ebd79bd1a1565fcc075">
  <xsd:schema xmlns:xsd="http://www.w3.org/2001/XMLSchema" xmlns:xs="http://www.w3.org/2001/XMLSchema" xmlns:p="http://schemas.microsoft.com/office/2006/metadata/properties" xmlns:ns2="fddd08f7-79c0-41d7-9b33-e1eb6c50b38f" xmlns:ns3="0066608e-12a9-43b2-aa86-64b72d32ef19" targetNamespace="http://schemas.microsoft.com/office/2006/metadata/properties" ma:root="true" ma:fieldsID="a5063b3ffd7ade861e797c24a2eede13" ns2:_="" ns3:_="">
    <xsd:import namespace="fddd08f7-79c0-41d7-9b33-e1eb6c50b38f"/>
    <xsd:import namespace="0066608e-12a9-43b2-aa86-64b72d32ef1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ModernAudienceTargetUserField" minOccurs="0"/>
                <xsd:element ref="ns3:_ModernAudienceAadObjectId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d08f7-79c0-41d7-9b33-e1eb6c50b38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b314ae27-5406-402b-b377-21cf41a867c8}" ma:internalName="TaxCatchAll" ma:showField="CatchAllData" ma:web="fddd08f7-79c0-41d7-9b33-e1eb6c50b3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66608e-12a9-43b2-aa86-64b72d32ef19" elementFormDefault="qualified">
    <xsd:import namespace="http://schemas.microsoft.com/office/2006/documentManagement/types"/>
    <xsd:import namespace="http://schemas.microsoft.com/office/infopath/2007/PartnerControls"/>
    <xsd:element name="_ModernAudienceTargetUserField" ma:index="10" nillable="true" ma:displayName="Audience" ma:list="UserInfo" ma:SharePointGroup="0" ma:internalName="_ModernAudienceTargetUserField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ModernAudienceAadObjectIds" ma:index="11" nillable="true" ma:displayName="AudienceIds" ma:list="{8062bf48-0e13-4cb7-ae28-81964238285c}" ma:internalName="_ModernAudienceAadObjectIds" ma:readOnly="true" ma:showField="_AadObjectIdForUser" ma:web="fddd08f7-79c0-41d7-9b33-e1eb6c50b3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e3a2594c-30ad-47fe-8625-2e9f337f8a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8D3F5D-79C1-4764-80F4-AF669FF13D6F}">
  <ds:schemaRefs>
    <ds:schemaRef ds:uri="http://schemas.openxmlformats.org/package/2006/metadata/core-properties"/>
    <ds:schemaRef ds:uri="http://www.w3.org/XML/1998/namespace"/>
    <ds:schemaRef ds:uri="fddd08f7-79c0-41d7-9b33-e1eb6c50b38f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066608e-12a9-43b2-aa86-64b72d32ef19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9290466-44B4-430C-9942-41A3AD6C3E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F59CD6-C46F-41B8-AA70-A426F471435E}">
  <ds:schemaRefs>
    <ds:schemaRef ds:uri="0066608e-12a9-43b2-aa86-64b72d32ef19"/>
    <ds:schemaRef ds:uri="fddd08f7-79c0-41d7-9b33-e1eb6c50b38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Autism Show Presentation June 2021</Template>
  <TotalTime>1</TotalTime>
  <Words>2027</Words>
  <Application>Microsoft Office PowerPoint</Application>
  <PresentationFormat>Widescreen</PresentationFormat>
  <Paragraphs>290</Paragraphs>
  <Slides>34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Wingdings</vt:lpstr>
      <vt:lpstr>Office Theme</vt:lpstr>
      <vt:lpstr>A person-centred approach to Emotionally Based School Avoidance (EBSA):  How to benefit autistic students, families, schools and communities </vt:lpstr>
      <vt:lpstr>What we will cover today</vt:lpstr>
      <vt:lpstr>What is EBSA?</vt:lpstr>
      <vt:lpstr>PowerPoint Presentation</vt:lpstr>
      <vt:lpstr>Statistics</vt:lpstr>
      <vt:lpstr>Statistics</vt:lpstr>
      <vt:lpstr>Some additional up to date statistics</vt:lpstr>
      <vt:lpstr>General impact of EBSA</vt:lpstr>
      <vt:lpstr>Solutions</vt:lpstr>
      <vt:lpstr>PowerPoint Presentation</vt:lpstr>
      <vt:lpstr>Solutions</vt:lpstr>
      <vt:lpstr>What not to do!</vt:lpstr>
      <vt:lpstr>What can we do?</vt:lpstr>
      <vt:lpstr>Signs of EBSA</vt:lpstr>
      <vt:lpstr>Steps to supporting a learner experiencing EBSA</vt:lpstr>
      <vt:lpstr>Assessment</vt:lpstr>
      <vt:lpstr>Person-centred approaches</vt:lpstr>
      <vt:lpstr>PowerPoint Presentation</vt:lpstr>
      <vt:lpstr>Assessment</vt:lpstr>
      <vt:lpstr>Assessment</vt:lpstr>
      <vt:lpstr>PowerPoint Presentation</vt:lpstr>
      <vt:lpstr>Assessment</vt:lpstr>
      <vt:lpstr>Intervention</vt:lpstr>
      <vt:lpstr>Intervention</vt:lpstr>
      <vt:lpstr>Intervention</vt:lpstr>
      <vt:lpstr>Intervention</vt:lpstr>
      <vt:lpstr>PowerPoint Presentation</vt:lpstr>
      <vt:lpstr>Intervention</vt:lpstr>
      <vt:lpstr>Intervention</vt:lpstr>
      <vt:lpstr>PowerPoint Presentation</vt:lpstr>
      <vt:lpstr>Intervention</vt:lpstr>
      <vt:lpstr>Case study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change and transitions: big and small</dc:title>
  <dc:creator>Matthew Wicks</dc:creator>
  <cp:lastModifiedBy>Tessa Middleton</cp:lastModifiedBy>
  <cp:revision>2</cp:revision>
  <dcterms:created xsi:type="dcterms:W3CDTF">2021-05-25T10:41:51Z</dcterms:created>
  <dcterms:modified xsi:type="dcterms:W3CDTF">2024-03-19T09:37:21Z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0x010100C8162C73AD3A9D42B4C8F5CCEB18FB1A</vt:lpwstr>
  </property>
  <property fmtid="{D5CDD505-2E9C-101B-9397-08002B2CF9AE}" pid="3" name="Order">
    <vt:r8>15566200</vt:r8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  <property fmtid="{D5CDD505-2E9C-101B-9397-08002B2CF9AE}" pid="10" name="MediaServiceImageTags">
    <vt:lpwstr/>
  </property>
</Properties>
</file>