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9"/>
  </p:notesMasterIdLst>
  <p:sldIdLst>
    <p:sldId id="263" r:id="rId6"/>
    <p:sldId id="258" r:id="rId7"/>
    <p:sldId id="264" r:id="rId8"/>
    <p:sldId id="259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60" r:id="rId18"/>
  </p:sldIdLst>
  <p:sldSz cx="12190413" cy="6859588"/>
  <p:notesSz cx="6858000" cy="9144000"/>
  <p:defaultTextStyle>
    <a:defPPr>
      <a:defRPr lang="en-US"/>
    </a:defPPr>
    <a:lvl1pPr marL="0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A1A3"/>
    <a:srgbClr val="007A7D"/>
    <a:srgbClr val="240C2C"/>
    <a:srgbClr val="442E4F"/>
    <a:srgbClr val="002332"/>
    <a:srgbClr val="283A3F"/>
    <a:srgbClr val="34482E"/>
    <a:srgbClr val="162913"/>
    <a:srgbClr val="9DA896"/>
    <a:srgbClr val="0947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98" y="96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E71D72-F931-40C3-8AF8-7C9BB14E7912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2DB91-7BD7-44E1-B827-8C69E1BEEF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234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2DB91-7BD7-44E1-B827-8C69E1BEEF1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830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919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55729-26DE-4B3F-87CC-3D5D3509D4F8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AB39-A046-4901-B02B-204560D777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520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55729-26DE-4B3F-87CC-3D5D3509D4F8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AB39-A046-4901-B02B-204560D777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617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702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55729-26DE-4B3F-87CC-3D5D3509D4F8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AB39-A046-4901-B02B-204560D777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403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55729-26DE-4B3F-87CC-3D5D3509D4F8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AB39-A046-4901-B02B-204560D777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122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7921"/>
            <a:ext cx="10361851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7387"/>
            <a:ext cx="10361851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2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50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75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0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25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55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97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40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55729-26DE-4B3F-87CC-3D5D3509D4F8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AB39-A046-4901-B02B-204560D777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737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571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571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55729-26DE-4B3F-87CC-3D5D3509D4F8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AB39-A046-4901-B02B-204560D777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794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5379"/>
            <a:ext cx="5386216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469"/>
            <a:ext cx="5388332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5379"/>
            <a:ext cx="5388332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55729-26DE-4B3F-87CC-3D5D3509D4F8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AB39-A046-4901-B02B-204560D777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56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55729-26DE-4B3F-87CC-3D5D3509D4F8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AB39-A046-4901-B02B-204560D777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794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55729-26DE-4B3F-87CC-3D5D3509D4F8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AB39-A046-4901-B02B-204560D777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78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113"/>
            <a:ext cx="4010562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4"/>
            <a:ext cx="6814779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433"/>
            <a:ext cx="4010562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55729-26DE-4B3F-87CC-3D5D3509D4F8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AB39-A046-4901-B02B-204560D777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084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7"/>
            <a:ext cx="731424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251" indent="0">
              <a:buNone/>
              <a:defRPr sz="3300"/>
            </a:lvl2pPr>
            <a:lvl3pPr marL="1088502" indent="0">
              <a:buNone/>
              <a:defRPr sz="2900"/>
            </a:lvl3pPr>
            <a:lvl4pPr marL="1632753" indent="0">
              <a:buNone/>
              <a:defRPr sz="2400"/>
            </a:lvl4pPr>
            <a:lvl5pPr marL="2177004" indent="0">
              <a:buNone/>
              <a:defRPr sz="2400"/>
            </a:lvl5pPr>
            <a:lvl6pPr marL="2721254" indent="0">
              <a:buNone/>
              <a:defRPr sz="2400"/>
            </a:lvl6pPr>
            <a:lvl7pPr marL="3265505" indent="0">
              <a:buNone/>
              <a:defRPr sz="2400"/>
            </a:lvl7pPr>
            <a:lvl8pPr marL="3809756" indent="0">
              <a:buNone/>
              <a:defRPr sz="2400"/>
            </a:lvl8pPr>
            <a:lvl9pPr marL="4354007" indent="0">
              <a:buNone/>
              <a:defRPr sz="24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55729-26DE-4B3F-87CC-3D5D3509D4F8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AB39-A046-4901-B02B-204560D777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224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108850" tIns="54425" rIns="108850" bIns="54425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1"/>
            <a:ext cx="10971372" cy="4527011"/>
          </a:xfrm>
          <a:prstGeom prst="rect">
            <a:avLst/>
          </a:prstGeom>
        </p:spPr>
        <p:txBody>
          <a:bodyPr vert="horz" lIns="108850" tIns="54425" rIns="108850" bIns="5442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55729-26DE-4B3F-87CC-3D5D3509D4F8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FAB39-A046-4901-B02B-204560D777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042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8850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8" indent="-408188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08" indent="-340157" algn="l" defTabSz="1088502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mailto:graham.shaw@wrigleys.co.uk" TargetMode="External"/><Relationship Id="rId7" Type="http://schemas.openxmlformats.org/officeDocument/2006/relationships/image" Target="../media/image1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hyperlink" Target="mailto:sedwards@learnat.uk" TargetMode="External"/><Relationship Id="rId4" Type="http://schemas.openxmlformats.org/officeDocument/2006/relationships/hyperlink" Target="mailto:n.packer174@btinternet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rigleys.co.uk/news/education/what-are-an-academy-trusts-options-when-challenging-a-local-authority-send-decisio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around each other&#10;&#10;Description automatically generated">
            <a:extLst>
              <a:ext uri="{FF2B5EF4-FFF2-40B4-BE49-F238E27FC236}">
                <a16:creationId xmlns:a16="http://schemas.microsoft.com/office/drawing/2014/main" id="{3E7FF701-AC4D-4050-A691-0951C5ACB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8"/>
            <a:ext cx="12190413" cy="685101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DE19261-BE94-2D4D-B900-D00C6675F6EC}"/>
              </a:ext>
            </a:extLst>
          </p:cNvPr>
          <p:cNvSpPr>
            <a:spLocks noChangeAspect="1"/>
          </p:cNvSpPr>
          <p:nvPr/>
        </p:nvSpPr>
        <p:spPr>
          <a:xfrm>
            <a:off x="0" y="3789918"/>
            <a:ext cx="12190413" cy="3073010"/>
          </a:xfrm>
          <a:prstGeom prst="rect">
            <a:avLst/>
          </a:prstGeom>
          <a:solidFill>
            <a:srgbClr val="33A1A3">
              <a:alpha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08850" tIns="54425" rIns="108850" bIns="54425" rtlCol="0" anchor="ctr"/>
          <a:lstStyle/>
          <a:p>
            <a:pPr algn="ctr"/>
            <a:endParaRPr lang="en-US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8309032-3D8D-0F43-A952-BD0F63828EEC}"/>
              </a:ext>
            </a:extLst>
          </p:cNvPr>
          <p:cNvSpPr txBox="1">
            <a:spLocks noChangeAspect="1"/>
          </p:cNvSpPr>
          <p:nvPr/>
        </p:nvSpPr>
        <p:spPr>
          <a:xfrm>
            <a:off x="-16793" y="4437906"/>
            <a:ext cx="12190411" cy="1512168"/>
          </a:xfrm>
          <a:prstGeom prst="rect">
            <a:avLst/>
          </a:prstGeom>
        </p:spPr>
        <p:txBody>
          <a:bodyPr vert="horz" lIns="108850" tIns="54425" rIns="108850" bIns="5442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Garamond" panose="02020404030301010803" pitchFamily="18" charset="0"/>
              </a:rPr>
              <a:t>What are the options when challenging a local authority SEND decision?</a:t>
            </a:r>
          </a:p>
          <a:p>
            <a:endParaRPr lang="en-US" sz="2800" dirty="0">
              <a:latin typeface="Garamond" panose="02020404030301010803" pitchFamily="18" charset="0"/>
            </a:endParaRPr>
          </a:p>
          <a:p>
            <a:r>
              <a:rPr lang="en-US" sz="3000" dirty="0">
                <a:latin typeface="Garamond" panose="02020404030301010803" pitchFamily="18" charset="0"/>
              </a:rPr>
              <a:t>Graham Shaw, Consultant, Wrigleys Solicitors</a:t>
            </a:r>
          </a:p>
        </p:txBody>
      </p:sp>
      <p:sp>
        <p:nvSpPr>
          <p:cNvPr id="13" name="Triangle 7">
            <a:extLst>
              <a:ext uri="{FF2B5EF4-FFF2-40B4-BE49-F238E27FC236}">
                <a16:creationId xmlns:a16="http://schemas.microsoft.com/office/drawing/2014/main" id="{9E568339-37DE-7041-8DA1-564F23EB3682}"/>
              </a:ext>
            </a:extLst>
          </p:cNvPr>
          <p:cNvSpPr>
            <a:spLocks noChangeAspect="1"/>
          </p:cNvSpPr>
          <p:nvPr/>
        </p:nvSpPr>
        <p:spPr>
          <a:xfrm rot="10800000">
            <a:off x="5574666" y="-1"/>
            <a:ext cx="424542" cy="180444"/>
          </a:xfrm>
          <a:prstGeom prst="triangle">
            <a:avLst/>
          </a:prstGeom>
          <a:solidFill>
            <a:srgbClr val="33A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7856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A0E58D-6DC9-F9CE-9205-0FDF69EEA6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CC3E467-E8DE-5D9F-7958-A4F26DD9424B}"/>
              </a:ext>
            </a:extLst>
          </p:cNvPr>
          <p:cNvSpPr/>
          <p:nvPr/>
        </p:nvSpPr>
        <p:spPr>
          <a:xfrm>
            <a:off x="0" y="-2"/>
            <a:ext cx="12192000" cy="6858001"/>
          </a:xfrm>
          <a:prstGeom prst="rect">
            <a:avLst/>
          </a:prstGeom>
          <a:solidFill>
            <a:srgbClr val="283A3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921DFD1-8354-1DC2-FB81-CE860717A5AA}"/>
              </a:ext>
            </a:extLst>
          </p:cNvPr>
          <p:cNvCxnSpPr>
            <a:cxnSpLocks/>
          </p:cNvCxnSpPr>
          <p:nvPr/>
        </p:nvCxnSpPr>
        <p:spPr>
          <a:xfrm>
            <a:off x="964369" y="2071816"/>
            <a:ext cx="7291077" cy="0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3">
            <a:extLst>
              <a:ext uri="{FF2B5EF4-FFF2-40B4-BE49-F238E27FC236}">
                <a16:creationId xmlns:a16="http://schemas.microsoft.com/office/drawing/2014/main" id="{025E6131-435A-DE83-241B-2262FA7BC074}"/>
              </a:ext>
            </a:extLst>
          </p:cNvPr>
          <p:cNvSpPr txBox="1">
            <a:spLocks/>
          </p:cNvSpPr>
          <p:nvPr/>
        </p:nvSpPr>
        <p:spPr>
          <a:xfrm>
            <a:off x="964369" y="1305432"/>
            <a:ext cx="10285524" cy="439932"/>
          </a:xfrm>
          <a:prstGeom prst="rect">
            <a:avLst/>
          </a:prstGeom>
        </p:spPr>
        <p:txBody>
          <a:bodyPr vert="horz" lIns="108850" tIns="54425" rIns="108850" bIns="54425" rtlCol="0" anchor="ctr">
            <a:noAutofit/>
          </a:bodyPr>
          <a:lstStyle>
            <a:lvl1pPr algn="ctr" defTabSz="1088502" rtl="0" eaLnBrk="1" latinLnBrk="0" hangingPunct="1">
              <a:spcBef>
                <a:spcPct val="0"/>
              </a:spcBef>
              <a:buNone/>
              <a:defRPr sz="3600" kern="1200">
                <a:solidFill>
                  <a:srgbClr val="283A3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The Learn-AT SEND Business Project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65907E-8D26-F8DA-7DD5-7436CDFF62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574" y="5734050"/>
            <a:ext cx="2266587" cy="803938"/>
          </a:xfrm>
          <a:prstGeom prst="rect">
            <a:avLst/>
          </a:prstGeom>
        </p:spPr>
      </p:pic>
      <p:sp>
        <p:nvSpPr>
          <p:cNvPr id="11" name="Triangle 7">
            <a:extLst>
              <a:ext uri="{FF2B5EF4-FFF2-40B4-BE49-F238E27FC236}">
                <a16:creationId xmlns:a16="http://schemas.microsoft.com/office/drawing/2014/main" id="{8D449C1F-25CF-B848-6B64-2E39932BFC20}"/>
              </a:ext>
            </a:extLst>
          </p:cNvPr>
          <p:cNvSpPr>
            <a:spLocks noChangeAspect="1"/>
          </p:cNvSpPr>
          <p:nvPr/>
        </p:nvSpPr>
        <p:spPr>
          <a:xfrm rot="10800000">
            <a:off x="838622" y="4475"/>
            <a:ext cx="424542" cy="180444"/>
          </a:xfrm>
          <a:prstGeom prst="triangle">
            <a:avLst/>
          </a:prstGeom>
          <a:solidFill>
            <a:srgbClr val="007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C7CF19-9BC6-B80E-36FB-5E2AFD411DF3}"/>
              </a:ext>
            </a:extLst>
          </p:cNvPr>
          <p:cNvSpPr txBox="1"/>
          <p:nvPr/>
        </p:nvSpPr>
        <p:spPr>
          <a:xfrm>
            <a:off x="118543" y="2328746"/>
            <a:ext cx="856895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Low deprivation impacted negatively on pupil premium funding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Low core funding in county with second lowest national school funding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Outdated method of calculating the cost of SEND provision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If SEND learners rise, money for mainstream subsidies SEND provision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Reluctance to accept placements impacting on schools with capacity</a:t>
            </a:r>
          </a:p>
        </p:txBody>
      </p:sp>
      <p:pic>
        <p:nvPicPr>
          <p:cNvPr id="13" name="Picture 12" descr="Climber hanging from a mountain side">
            <a:extLst>
              <a:ext uri="{FF2B5EF4-FFF2-40B4-BE49-F238E27FC236}">
                <a16:creationId xmlns:a16="http://schemas.microsoft.com/office/drawing/2014/main" id="{DC5D2BEF-32D8-DF97-CBD2-F825274ACE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41"/>
          <a:stretch/>
        </p:blipFill>
        <p:spPr>
          <a:xfrm>
            <a:off x="8806037" y="2311726"/>
            <a:ext cx="3144539" cy="313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975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7C7896-C226-DA50-5F63-35A9A59EF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649C7EC-1152-B43B-F869-3BC491B65AF2}"/>
              </a:ext>
            </a:extLst>
          </p:cNvPr>
          <p:cNvSpPr/>
          <p:nvPr/>
        </p:nvSpPr>
        <p:spPr>
          <a:xfrm>
            <a:off x="0" y="-2"/>
            <a:ext cx="12192000" cy="6858001"/>
          </a:xfrm>
          <a:prstGeom prst="rect">
            <a:avLst/>
          </a:prstGeom>
          <a:solidFill>
            <a:srgbClr val="283A3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618E358-D2BF-5570-6A29-A3AFD0EC9EE9}"/>
              </a:ext>
            </a:extLst>
          </p:cNvPr>
          <p:cNvCxnSpPr>
            <a:cxnSpLocks/>
          </p:cNvCxnSpPr>
          <p:nvPr/>
        </p:nvCxnSpPr>
        <p:spPr>
          <a:xfrm>
            <a:off x="964369" y="2071816"/>
            <a:ext cx="7291077" cy="0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3">
            <a:extLst>
              <a:ext uri="{FF2B5EF4-FFF2-40B4-BE49-F238E27FC236}">
                <a16:creationId xmlns:a16="http://schemas.microsoft.com/office/drawing/2014/main" id="{FBDAA320-D247-FF22-9331-E2F9BFDE10ED}"/>
              </a:ext>
            </a:extLst>
          </p:cNvPr>
          <p:cNvSpPr txBox="1">
            <a:spLocks/>
          </p:cNvSpPr>
          <p:nvPr/>
        </p:nvSpPr>
        <p:spPr>
          <a:xfrm>
            <a:off x="964369" y="1305432"/>
            <a:ext cx="10285524" cy="439932"/>
          </a:xfrm>
          <a:prstGeom prst="rect">
            <a:avLst/>
          </a:prstGeom>
        </p:spPr>
        <p:txBody>
          <a:bodyPr vert="horz" lIns="108850" tIns="54425" rIns="108850" bIns="54425" rtlCol="0" anchor="ctr">
            <a:noAutofit/>
          </a:bodyPr>
          <a:lstStyle>
            <a:lvl1pPr algn="ctr" defTabSz="1088502" rtl="0" eaLnBrk="1" latinLnBrk="0" hangingPunct="1">
              <a:spcBef>
                <a:spcPct val="0"/>
              </a:spcBef>
              <a:buNone/>
              <a:defRPr sz="3600" kern="1200">
                <a:solidFill>
                  <a:srgbClr val="283A3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The Learn-AT SEND Business Project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1BBF7B-FDA9-3F7E-B82C-68387E193E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574" y="5734050"/>
            <a:ext cx="2266587" cy="803938"/>
          </a:xfrm>
          <a:prstGeom prst="rect">
            <a:avLst/>
          </a:prstGeom>
        </p:spPr>
      </p:pic>
      <p:sp>
        <p:nvSpPr>
          <p:cNvPr id="11" name="Triangle 7">
            <a:extLst>
              <a:ext uri="{FF2B5EF4-FFF2-40B4-BE49-F238E27FC236}">
                <a16:creationId xmlns:a16="http://schemas.microsoft.com/office/drawing/2014/main" id="{AD722249-D6DE-5702-7000-BE001979DD6D}"/>
              </a:ext>
            </a:extLst>
          </p:cNvPr>
          <p:cNvSpPr>
            <a:spLocks noChangeAspect="1"/>
          </p:cNvSpPr>
          <p:nvPr/>
        </p:nvSpPr>
        <p:spPr>
          <a:xfrm rot="10800000">
            <a:off x="838622" y="4475"/>
            <a:ext cx="424542" cy="180444"/>
          </a:xfrm>
          <a:prstGeom prst="triangle">
            <a:avLst/>
          </a:prstGeom>
          <a:solidFill>
            <a:srgbClr val="007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8C8C1E-AA10-882E-F607-432B9F78FE17}"/>
              </a:ext>
            </a:extLst>
          </p:cNvPr>
          <p:cNvSpPr txBox="1"/>
          <p:nvPr/>
        </p:nvSpPr>
        <p:spPr>
          <a:xfrm>
            <a:off x="165695" y="2285046"/>
            <a:ext cx="8443205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Business manager interviewed SEND leaders, reviewed paperwork and financial information and presented their findings to the trust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887151" lvl="1" indent="-342900">
              <a:buFont typeface="Arial" panose="020B0604020202020204" pitchFamily="34" charset="0"/>
              <a:buChar char="•"/>
            </a:pPr>
            <a:r>
              <a:rPr lang="en-GB" dirty="0"/>
              <a:t>Significant funding unpaid</a:t>
            </a:r>
          </a:p>
          <a:p>
            <a:pPr marL="887151" lvl="1" indent="-342900">
              <a:buFont typeface="Arial" panose="020B0604020202020204" pitchFamily="34" charset="0"/>
              <a:buChar char="•"/>
            </a:pPr>
            <a:r>
              <a:rPr lang="en-GB" dirty="0"/>
              <a:t>Needs outstripping funding with gaps filled by unfunded support</a:t>
            </a:r>
          </a:p>
          <a:p>
            <a:pPr marL="887151" lvl="1" indent="-342900">
              <a:buFont typeface="Arial" panose="020B0604020202020204" pitchFamily="34" charset="0"/>
              <a:buChar char="•"/>
            </a:pPr>
            <a:r>
              <a:rPr lang="en-GB" dirty="0"/>
              <a:t>Inconsistent applications for EHC plans or intervention funding</a:t>
            </a:r>
          </a:p>
          <a:p>
            <a:pPr marL="887151" lvl="1" indent="-342900">
              <a:buFont typeface="Arial" panose="020B0604020202020204" pitchFamily="34" charset="0"/>
              <a:buChar char="•"/>
            </a:pPr>
            <a:r>
              <a:rPr lang="en-GB" dirty="0"/>
              <a:t>SENDCOs lacking confidence in knowledge and understanding</a:t>
            </a:r>
          </a:p>
          <a:p>
            <a:pPr marL="887151" lvl="1" indent="-342900">
              <a:buFont typeface="Arial" panose="020B0604020202020204" pitchFamily="34" charset="0"/>
              <a:buChar char="•"/>
            </a:pPr>
            <a:r>
              <a:rPr lang="en-GB" dirty="0"/>
              <a:t>Poor communication</a:t>
            </a:r>
          </a:p>
          <a:p>
            <a:pPr marL="887151" lvl="1" indent="-342900">
              <a:buFont typeface="Arial" panose="020B0604020202020204" pitchFamily="34" charset="0"/>
              <a:buChar char="•"/>
            </a:pPr>
            <a:r>
              <a:rPr lang="en-GB" dirty="0"/>
              <a:t>Failure to follow statutory timeframes</a:t>
            </a:r>
          </a:p>
          <a:p>
            <a:pPr marL="887151" lvl="1" indent="-342900">
              <a:buFont typeface="Arial" panose="020B0604020202020204" pitchFamily="34" charset="0"/>
              <a:buChar char="•"/>
            </a:pPr>
            <a:r>
              <a:rPr lang="en-GB" dirty="0"/>
              <a:t>Patchy success rate for EHC plan applications</a:t>
            </a:r>
          </a:p>
          <a:p>
            <a:pPr marL="887151" lvl="1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10" name="Picture 9" descr="Business man pulling a block from Jenga tower">
            <a:extLst>
              <a:ext uri="{FF2B5EF4-FFF2-40B4-BE49-F238E27FC236}">
                <a16:creationId xmlns:a16="http://schemas.microsoft.com/office/drawing/2014/main" id="{A165D154-BE71-3C59-3B89-3FFF8C5D02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1" r="4022"/>
          <a:stretch/>
        </p:blipFill>
        <p:spPr>
          <a:xfrm>
            <a:off x="8608900" y="2285046"/>
            <a:ext cx="3274700" cy="328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615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6B647F-990D-6528-0911-992C6817B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6092EAE-DFAE-B902-1D1C-43E297EF5194}"/>
              </a:ext>
            </a:extLst>
          </p:cNvPr>
          <p:cNvSpPr/>
          <p:nvPr/>
        </p:nvSpPr>
        <p:spPr>
          <a:xfrm>
            <a:off x="0" y="-2"/>
            <a:ext cx="12192000" cy="6858001"/>
          </a:xfrm>
          <a:prstGeom prst="rect">
            <a:avLst/>
          </a:prstGeom>
          <a:solidFill>
            <a:srgbClr val="283A3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1C44C2C-2DCF-0430-D192-A4981C8D021F}"/>
              </a:ext>
            </a:extLst>
          </p:cNvPr>
          <p:cNvCxnSpPr>
            <a:cxnSpLocks/>
          </p:cNvCxnSpPr>
          <p:nvPr/>
        </p:nvCxnSpPr>
        <p:spPr>
          <a:xfrm>
            <a:off x="964369" y="2071816"/>
            <a:ext cx="7291077" cy="0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3">
            <a:extLst>
              <a:ext uri="{FF2B5EF4-FFF2-40B4-BE49-F238E27FC236}">
                <a16:creationId xmlns:a16="http://schemas.microsoft.com/office/drawing/2014/main" id="{464629A1-A3F4-2742-E8DE-160DB66AF34A}"/>
              </a:ext>
            </a:extLst>
          </p:cNvPr>
          <p:cNvSpPr txBox="1">
            <a:spLocks/>
          </p:cNvSpPr>
          <p:nvPr/>
        </p:nvSpPr>
        <p:spPr>
          <a:xfrm>
            <a:off x="964369" y="1305432"/>
            <a:ext cx="10285524" cy="439932"/>
          </a:xfrm>
          <a:prstGeom prst="rect">
            <a:avLst/>
          </a:prstGeom>
        </p:spPr>
        <p:txBody>
          <a:bodyPr vert="horz" lIns="108850" tIns="54425" rIns="108850" bIns="54425" rtlCol="0" anchor="ctr">
            <a:noAutofit/>
          </a:bodyPr>
          <a:lstStyle>
            <a:lvl1pPr algn="ctr" defTabSz="1088502" rtl="0" eaLnBrk="1" latinLnBrk="0" hangingPunct="1">
              <a:spcBef>
                <a:spcPct val="0"/>
              </a:spcBef>
              <a:buNone/>
              <a:defRPr sz="3600" kern="1200">
                <a:solidFill>
                  <a:srgbClr val="283A3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The Learn-AT SEND Business Project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721CA63-926A-6DB5-94A2-CF1D57659C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574" y="5734050"/>
            <a:ext cx="2266587" cy="803938"/>
          </a:xfrm>
          <a:prstGeom prst="rect">
            <a:avLst/>
          </a:prstGeom>
        </p:spPr>
      </p:pic>
      <p:sp>
        <p:nvSpPr>
          <p:cNvPr id="11" name="Triangle 7">
            <a:extLst>
              <a:ext uri="{FF2B5EF4-FFF2-40B4-BE49-F238E27FC236}">
                <a16:creationId xmlns:a16="http://schemas.microsoft.com/office/drawing/2014/main" id="{CF70D73F-4F1F-4D54-57AF-ADB332800DE7}"/>
              </a:ext>
            </a:extLst>
          </p:cNvPr>
          <p:cNvSpPr>
            <a:spLocks noChangeAspect="1"/>
          </p:cNvSpPr>
          <p:nvPr/>
        </p:nvSpPr>
        <p:spPr>
          <a:xfrm rot="10800000">
            <a:off x="838622" y="4475"/>
            <a:ext cx="424542" cy="180444"/>
          </a:xfrm>
          <a:prstGeom prst="triangle">
            <a:avLst/>
          </a:prstGeom>
          <a:solidFill>
            <a:srgbClr val="007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040E34-E745-E6D4-BCFF-9DB24EC86706}"/>
              </a:ext>
            </a:extLst>
          </p:cNvPr>
          <p:cNvSpPr txBox="1"/>
          <p:nvPr/>
        </p:nvSpPr>
        <p:spPr>
          <a:xfrm>
            <a:off x="190550" y="2238381"/>
            <a:ext cx="1172563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Business manager proposed the following workstreams which were adopted by Learn-AT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F7A5031-B64B-2A7F-1D8B-6841745D54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087409"/>
              </p:ext>
            </p:extLst>
          </p:nvPr>
        </p:nvGraphicFramePr>
        <p:xfrm>
          <a:off x="202216" y="2785117"/>
          <a:ext cx="11725638" cy="17830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908546">
                  <a:extLst>
                    <a:ext uri="{9D8B030D-6E8A-4147-A177-3AD203B41FA5}">
                      <a16:colId xmlns:a16="http://schemas.microsoft.com/office/drawing/2014/main" val="159651858"/>
                    </a:ext>
                  </a:extLst>
                </a:gridCol>
                <a:gridCol w="3908546">
                  <a:extLst>
                    <a:ext uri="{9D8B030D-6E8A-4147-A177-3AD203B41FA5}">
                      <a16:colId xmlns:a16="http://schemas.microsoft.com/office/drawing/2014/main" val="3914473497"/>
                    </a:ext>
                  </a:extLst>
                </a:gridCol>
                <a:gridCol w="3908546">
                  <a:extLst>
                    <a:ext uri="{9D8B030D-6E8A-4147-A177-3AD203B41FA5}">
                      <a16:colId xmlns:a16="http://schemas.microsoft.com/office/drawing/2014/main" val="39261065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dirty="0"/>
                        <a:t>1. Funding</a:t>
                      </a:r>
                    </a:p>
                  </a:txBody>
                  <a:tcPr>
                    <a:solidFill>
                      <a:srgbClr val="33A1A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2. </a:t>
                      </a:r>
                      <a:r>
                        <a:rPr lang="en-GB" sz="2100" b="1" kern="1200" dirty="0">
                          <a:solidFill>
                            <a:schemeClr val="lt1"/>
                          </a:solidFill>
                        </a:rPr>
                        <a:t>Right</a:t>
                      </a:r>
                      <a:r>
                        <a:rPr lang="en-GB" dirty="0"/>
                        <a:t> First Time </a:t>
                      </a:r>
                    </a:p>
                  </a:txBody>
                  <a:tcPr>
                    <a:solidFill>
                      <a:srgbClr val="33A1A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3. </a:t>
                      </a:r>
                      <a:r>
                        <a:rPr lang="en-GB" sz="2100" b="1" kern="1200" dirty="0">
                          <a:solidFill>
                            <a:schemeClr val="lt1"/>
                          </a:solidFill>
                        </a:rPr>
                        <a:t>Reporting</a:t>
                      </a:r>
                      <a:r>
                        <a:rPr lang="en-GB" dirty="0"/>
                        <a:t> </a:t>
                      </a:r>
                    </a:p>
                  </a:txBody>
                  <a:tcPr>
                    <a:solidFill>
                      <a:srgbClr val="33A1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082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Aim to maximise funding for every child, through existing processes or legal actions.  Ensure funds are paid timely and in full.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Increase number of applications that are successful first time.  Build systems and support for SENDCos to influence outcomes.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Deliver monthly management information to facilitate SEND leadership conversations on funding, staffing and provision.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070839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2199239-0307-EF73-2A5D-19378CCD124D}"/>
              </a:ext>
            </a:extLst>
          </p:cNvPr>
          <p:cNvSpPr txBox="1"/>
          <p:nvPr/>
        </p:nvSpPr>
        <p:spPr>
          <a:xfrm>
            <a:off x="118542" y="4829828"/>
            <a:ext cx="943304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Too early to say if funding and provision has been transformed but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Leaders feel better equipped, trained and supported to succeed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Learn-AT is better-able to target resources and help where needed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Communications are courteous, confident and based on legal understanding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 more productive relationship with the LA</a:t>
            </a:r>
          </a:p>
        </p:txBody>
      </p:sp>
    </p:spTree>
    <p:extLst>
      <p:ext uri="{BB962C8B-B14F-4D97-AF65-F5344CB8AC3E}">
        <p14:creationId xmlns:p14="http://schemas.microsoft.com/office/powerpoint/2010/main" val="4197497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7344"/>
            <a:ext cx="12247454" cy="688919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7BD99A8-4839-C944-B495-29ADD472D084}"/>
              </a:ext>
            </a:extLst>
          </p:cNvPr>
          <p:cNvSpPr/>
          <p:nvPr/>
        </p:nvSpPr>
        <p:spPr>
          <a:xfrm>
            <a:off x="0" y="2010375"/>
            <a:ext cx="12247457" cy="4875803"/>
          </a:xfrm>
          <a:prstGeom prst="rect">
            <a:avLst/>
          </a:prstGeom>
          <a:solidFill>
            <a:srgbClr val="33A1A3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50374A8-DB20-AF4E-A655-78F0A96C123D}"/>
              </a:ext>
            </a:extLst>
          </p:cNvPr>
          <p:cNvCxnSpPr>
            <a:cxnSpLocks/>
          </p:cNvCxnSpPr>
          <p:nvPr/>
        </p:nvCxnSpPr>
        <p:spPr>
          <a:xfrm>
            <a:off x="2647155" y="3285778"/>
            <a:ext cx="6953145" cy="0"/>
          </a:xfrm>
          <a:prstGeom prst="line">
            <a:avLst/>
          </a:prstGeom>
          <a:ln w="2222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5BD173-2C90-C642-88E1-59AE700F9221}"/>
              </a:ext>
            </a:extLst>
          </p:cNvPr>
          <p:cNvSpPr txBox="1">
            <a:spLocks/>
          </p:cNvSpPr>
          <p:nvPr/>
        </p:nvSpPr>
        <p:spPr>
          <a:xfrm>
            <a:off x="2695486" y="4747283"/>
            <a:ext cx="6953145" cy="1736644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defPPr>
              <a:defRPr lang="en-US"/>
            </a:defPPr>
            <a:lvl1pPr marL="0" indent="0" algn="ctr" defTabSz="1088502" rtl="0" eaLnBrk="1" latinLnBrk="0" hangingPunct="1"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1088502" rtl="0" eaLnBrk="1" latinLnBrk="0" hangingPunct="1">
              <a:buNone/>
              <a:defRPr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88502" algn="ctr" defTabSz="1088502" rtl="0" eaLnBrk="1" latinLnBrk="0" hangingPunct="1">
              <a:defRPr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32753" algn="ctr" defTabSz="1088502" rtl="0" eaLnBrk="1" latinLnBrk="0" hangingPunct="1">
              <a:defRPr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177004" algn="ctr" defTabSz="1088502" rtl="0" eaLnBrk="1" latinLnBrk="0" hangingPunct="1">
              <a:defRPr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721254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505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756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4007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E7218A2B-D750-5B44-98EF-C7A78AE9A95C}"/>
              </a:ext>
            </a:extLst>
          </p:cNvPr>
          <p:cNvSpPr txBox="1">
            <a:spLocks/>
          </p:cNvSpPr>
          <p:nvPr/>
        </p:nvSpPr>
        <p:spPr>
          <a:xfrm>
            <a:off x="2695486" y="2362691"/>
            <a:ext cx="6953145" cy="439932"/>
          </a:xfrm>
          <a:prstGeom prst="rect">
            <a:avLst/>
          </a:prstGeom>
        </p:spPr>
        <p:txBody>
          <a:bodyPr vert="horz" lIns="108850" tIns="54425" rIns="108850" bIns="54425" rtlCol="0" anchor="ctr">
            <a:noAutofit/>
          </a:bodyPr>
          <a:lstStyle>
            <a:lvl1pPr algn="ctr" defTabSz="1088502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Garamond" panose="02020404030301010803" pitchFamily="18" charset="0"/>
              </a:rPr>
              <a:t>Contact details</a:t>
            </a:r>
          </a:p>
        </p:txBody>
      </p:sp>
      <p:sp>
        <p:nvSpPr>
          <p:cNvPr id="9" name="Triangle 7">
            <a:extLst>
              <a:ext uri="{FF2B5EF4-FFF2-40B4-BE49-F238E27FC236}">
                <a16:creationId xmlns:a16="http://schemas.microsoft.com/office/drawing/2014/main" id="{20601EA4-1DDE-4416-B276-5A76876B2A28}"/>
              </a:ext>
            </a:extLst>
          </p:cNvPr>
          <p:cNvSpPr>
            <a:spLocks noChangeAspect="1"/>
          </p:cNvSpPr>
          <p:nvPr/>
        </p:nvSpPr>
        <p:spPr>
          <a:xfrm rot="10800000">
            <a:off x="5574666" y="-1"/>
            <a:ext cx="424542" cy="180444"/>
          </a:xfrm>
          <a:prstGeom prst="triangle">
            <a:avLst/>
          </a:prstGeom>
          <a:solidFill>
            <a:srgbClr val="007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r>
              <a:rPr lang="en-US" dirty="0"/>
              <a:t>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B6A8CAC-3869-7254-8C93-E2D8BF16DE91}"/>
              </a:ext>
            </a:extLst>
          </p:cNvPr>
          <p:cNvGrpSpPr/>
          <p:nvPr/>
        </p:nvGrpSpPr>
        <p:grpSpPr>
          <a:xfrm>
            <a:off x="2013460" y="4883489"/>
            <a:ext cx="9433048" cy="1169551"/>
            <a:chOff x="1054646" y="4005858"/>
            <a:chExt cx="9433048" cy="116955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9362565-A2D1-304E-4415-940CA1F7F4B4}"/>
                </a:ext>
              </a:extLst>
            </p:cNvPr>
            <p:cNvSpPr txBox="1"/>
            <p:nvPr/>
          </p:nvSpPr>
          <p:spPr>
            <a:xfrm>
              <a:off x="1054646" y="4005858"/>
              <a:ext cx="273630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effectLst/>
                  <a:ea typeface="Calibri" panose="020F0502020204030204" pitchFamily="34" charset="0"/>
                  <a:cs typeface="Aptos" panose="020B0004020202020204" pitchFamily="34" charset="0"/>
                </a:rPr>
                <a:t>Graham Shaw</a:t>
              </a:r>
            </a:p>
            <a:p>
              <a:r>
                <a:rPr lang="en-GB" sz="1400" dirty="0">
                  <a:effectLst/>
                  <a:ea typeface="Calibri" panose="020F0502020204030204" pitchFamily="34" charset="0"/>
                  <a:cs typeface="Aptos" panose="020B0004020202020204" pitchFamily="34" charset="0"/>
                </a:rPr>
                <a:t>Consultant</a:t>
              </a:r>
            </a:p>
            <a:p>
              <a:r>
                <a:rPr lang="en-GB" sz="1400" dirty="0">
                  <a:effectLst/>
                  <a:ea typeface="Calibri" panose="020F0502020204030204" pitchFamily="34" charset="0"/>
                  <a:cs typeface="Aptos" panose="020B0004020202020204" pitchFamily="34" charset="0"/>
                </a:rPr>
                <a:t>Wrigleys Solicitors</a:t>
              </a:r>
            </a:p>
            <a:p>
              <a:r>
                <a:rPr lang="en-GB" sz="1400" dirty="0">
                  <a:effectLst/>
                  <a:ea typeface="Calibri" panose="020F0502020204030204" pitchFamily="34" charset="0"/>
                  <a:cs typeface="Aptos" panose="020B0004020202020204" pitchFamily="34" charset="0"/>
                </a:rPr>
                <a:t>T. 0113 204 1138</a:t>
              </a:r>
            </a:p>
            <a:p>
              <a:r>
                <a:rPr lang="en-GB" sz="1400" u="sng" dirty="0">
                  <a:solidFill>
                    <a:srgbClr val="467886"/>
                  </a:solidFill>
                  <a:effectLst/>
                  <a:ea typeface="Calibri" panose="020F0502020204030204" pitchFamily="34" charset="0"/>
                  <a:cs typeface="Aptos" panose="020B0004020202020204" pitchFamily="34" charset="0"/>
                  <a:hlinkClick r:id="rId3"/>
                </a:rPr>
                <a:t>graham.shaw@wrigleys.co.uk</a:t>
              </a:r>
              <a:endParaRPr lang="en-GB" sz="1400" dirty="0">
                <a:effectLst/>
                <a:ea typeface="Calibri" panose="020F0502020204030204" pitchFamily="34" charset="0"/>
                <a:cs typeface="Aptos" panose="020B0004020202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C1BD0E9-F362-6E1F-8418-1D4E55CF2FC7}"/>
                </a:ext>
              </a:extLst>
            </p:cNvPr>
            <p:cNvSpPr txBox="1"/>
            <p:nvPr/>
          </p:nvSpPr>
          <p:spPr>
            <a:xfrm>
              <a:off x="4403017" y="4005858"/>
              <a:ext cx="291864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effectLst/>
                  <a:ea typeface="Calibri" panose="020F0502020204030204" pitchFamily="34" charset="0"/>
                  <a:cs typeface="Aptos" panose="020B0004020202020204" pitchFamily="34" charset="0"/>
                </a:rPr>
                <a:t>Natalie Packer</a:t>
              </a:r>
            </a:p>
            <a:p>
              <a:r>
                <a:rPr lang="en-GB" sz="1400" dirty="0">
                  <a:effectLst/>
                  <a:ea typeface="Calibri" panose="020F0502020204030204" pitchFamily="34" charset="0"/>
                  <a:cs typeface="Aptos" panose="020B0004020202020204" pitchFamily="34" charset="0"/>
                </a:rPr>
                <a:t>Forum Strategy Associate, SEND and School Improvement Consultant</a:t>
              </a:r>
            </a:p>
            <a:p>
              <a:r>
                <a:rPr lang="en-GB" sz="1400" dirty="0">
                  <a:effectLst/>
                  <a:ea typeface="Calibri" panose="020F0502020204030204" pitchFamily="34" charset="0"/>
                  <a:cs typeface="Aptos" panose="020B0004020202020204" pitchFamily="34" charset="0"/>
                </a:rPr>
                <a:t>T. </a:t>
              </a:r>
              <a:r>
                <a:rPr lang="en-GB" sz="1400" dirty="0">
                  <a:effectLst/>
                  <a:ea typeface="Aptos" panose="020B0004020202020204" pitchFamily="34" charset="0"/>
                  <a:cs typeface="Aptos" panose="020B0004020202020204" pitchFamily="34" charset="0"/>
                </a:rPr>
                <a:t>07730 438096</a:t>
              </a:r>
              <a:endParaRPr lang="en-GB" sz="1400" dirty="0">
                <a:effectLst/>
                <a:ea typeface="Calibri" panose="020F0502020204030204" pitchFamily="34" charset="0"/>
                <a:cs typeface="Aptos" panose="020B0004020202020204" pitchFamily="34" charset="0"/>
              </a:endParaRPr>
            </a:p>
            <a:p>
              <a:r>
                <a:rPr lang="en-GB" sz="1400" u="sng" dirty="0">
                  <a:solidFill>
                    <a:srgbClr val="467886"/>
                  </a:solidFill>
                  <a:effectLst/>
                  <a:ea typeface="Calibri" panose="020F0502020204030204" pitchFamily="34" charset="0"/>
                  <a:cs typeface="Aptos" panose="020B0004020202020204" pitchFamily="34" charset="0"/>
                  <a:hlinkClick r:id="rId4"/>
                </a:rPr>
                <a:t>n.packer174@btinternet.com</a:t>
              </a:r>
              <a:endParaRPr lang="en-GB" sz="1400" dirty="0">
                <a:effectLst/>
                <a:ea typeface="Calibri" panose="020F0502020204030204" pitchFamily="34" charset="0"/>
                <a:cs typeface="Aptos" panose="020B00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84BE3B0-8F38-3C28-3496-13F3FB4DC8A1}"/>
                </a:ext>
              </a:extLst>
            </p:cNvPr>
            <p:cNvSpPr txBox="1"/>
            <p:nvPr/>
          </p:nvSpPr>
          <p:spPr>
            <a:xfrm>
              <a:off x="7751390" y="4005858"/>
              <a:ext cx="273630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effectLst/>
                  <a:ea typeface="Calibri" panose="020F0502020204030204" pitchFamily="34" charset="0"/>
                  <a:cs typeface="Aptos" panose="020B0004020202020204" pitchFamily="34" charset="0"/>
                </a:rPr>
                <a:t>Stef Edwards</a:t>
              </a:r>
            </a:p>
            <a:p>
              <a:r>
                <a:rPr lang="en-GB" sz="1400" dirty="0">
                  <a:effectLst/>
                  <a:ea typeface="Calibri" panose="020F0502020204030204" pitchFamily="34" charset="0"/>
                  <a:cs typeface="Aptos" panose="020B0004020202020204" pitchFamily="34" charset="0"/>
                </a:rPr>
                <a:t>Trust Lead</a:t>
              </a:r>
            </a:p>
            <a:p>
              <a:r>
                <a:rPr lang="en-GB" sz="1400" dirty="0">
                  <a:ea typeface="Calibri" panose="020F0502020204030204" pitchFamily="34" charset="0"/>
                  <a:cs typeface="Aptos" panose="020B0004020202020204" pitchFamily="34" charset="0"/>
                </a:rPr>
                <a:t>Learn-AT</a:t>
              </a:r>
            </a:p>
            <a:p>
              <a:r>
                <a:rPr lang="en-GB" sz="1400" dirty="0">
                  <a:ea typeface="Calibri" panose="020F0502020204030204" pitchFamily="34" charset="0"/>
                  <a:cs typeface="Aptos" panose="020B0004020202020204" pitchFamily="34" charset="0"/>
                </a:rPr>
                <a:t>T. 01858 260028</a:t>
              </a:r>
            </a:p>
            <a:p>
              <a:r>
                <a:rPr lang="en-GB" sz="1400" u="sng" dirty="0">
                  <a:solidFill>
                    <a:srgbClr val="467886"/>
                  </a:solidFill>
                  <a:effectLst/>
                  <a:ea typeface="Calibri" panose="020F0502020204030204" pitchFamily="34" charset="0"/>
                  <a:cs typeface="Aptos" panose="020B0004020202020204" pitchFamily="34" charset="0"/>
                  <a:hlinkClick r:id="rId5"/>
                </a:rPr>
                <a:t>sedwards@learnat.uk</a:t>
              </a:r>
              <a:endParaRPr lang="en-GB" sz="1400" dirty="0">
                <a:effectLst/>
                <a:ea typeface="Calibri" panose="020F0502020204030204" pitchFamily="34" charset="0"/>
                <a:cs typeface="Aptos" panose="020B000402020202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46F7B2C-9156-C626-200B-930F805B20ED}"/>
              </a:ext>
            </a:extLst>
          </p:cNvPr>
          <p:cNvGrpSpPr/>
          <p:nvPr/>
        </p:nvGrpSpPr>
        <p:grpSpPr>
          <a:xfrm>
            <a:off x="2112058" y="3463399"/>
            <a:ext cx="7966298" cy="1283884"/>
            <a:chOff x="1729308" y="3463399"/>
            <a:chExt cx="7966298" cy="128388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7C81630-FAA9-C4BC-9969-540D8E449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29308" y="3477729"/>
              <a:ext cx="1269554" cy="1269554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21C2105-45BE-2052-9D46-40455A8E062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77680" y="3463399"/>
              <a:ext cx="1269554" cy="126955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466F443-4044-852F-FEF1-49AD2C10F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426052" y="3493467"/>
              <a:ext cx="1269554" cy="12538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6928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8AC11AF-A123-9449-954B-729A37E7B059}"/>
              </a:ext>
            </a:extLst>
          </p:cNvPr>
          <p:cNvSpPr/>
          <p:nvPr/>
        </p:nvSpPr>
        <p:spPr>
          <a:xfrm>
            <a:off x="0" y="-2"/>
            <a:ext cx="12192000" cy="6858001"/>
          </a:xfrm>
          <a:prstGeom prst="rect">
            <a:avLst/>
          </a:prstGeom>
          <a:solidFill>
            <a:srgbClr val="283A3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D62A7DD-FBD2-7C4C-A2FA-F96670A1D684}"/>
              </a:ext>
            </a:extLst>
          </p:cNvPr>
          <p:cNvCxnSpPr>
            <a:cxnSpLocks/>
          </p:cNvCxnSpPr>
          <p:nvPr/>
        </p:nvCxnSpPr>
        <p:spPr>
          <a:xfrm>
            <a:off x="964369" y="2071816"/>
            <a:ext cx="6426981" cy="0"/>
          </a:xfrm>
          <a:prstGeom prst="line">
            <a:avLst/>
          </a:prstGeom>
          <a:ln w="22225">
            <a:solidFill>
              <a:srgbClr val="283A3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3">
            <a:extLst>
              <a:ext uri="{FF2B5EF4-FFF2-40B4-BE49-F238E27FC236}">
                <a16:creationId xmlns:a16="http://schemas.microsoft.com/office/drawing/2014/main" id="{254A8D8F-7219-3448-B96E-B5FE3C400581}"/>
              </a:ext>
            </a:extLst>
          </p:cNvPr>
          <p:cNvSpPr txBox="1">
            <a:spLocks/>
          </p:cNvSpPr>
          <p:nvPr/>
        </p:nvSpPr>
        <p:spPr>
          <a:xfrm>
            <a:off x="964369" y="1305432"/>
            <a:ext cx="6426981" cy="439932"/>
          </a:xfrm>
          <a:prstGeom prst="rect">
            <a:avLst/>
          </a:prstGeom>
        </p:spPr>
        <p:txBody>
          <a:bodyPr vert="horz" lIns="108850" tIns="54425" rIns="108850" bIns="54425" rtlCol="0" anchor="ctr">
            <a:noAutofit/>
          </a:bodyPr>
          <a:lstStyle>
            <a:lvl1pPr algn="ctr" defTabSz="1088502" rtl="0" eaLnBrk="1" latinLnBrk="0" hangingPunct="1">
              <a:spcBef>
                <a:spcPct val="0"/>
              </a:spcBef>
              <a:buNone/>
              <a:defRPr sz="3600" kern="1200">
                <a:solidFill>
                  <a:srgbClr val="283A3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The challenge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574" y="5734050"/>
            <a:ext cx="2266587" cy="80393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64369" y="3141762"/>
            <a:ext cx="68590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</a:rPr>
              <a:t>A local authority proposes to place, or places, a child at a school when the placement or its terms are unsuitable</a:t>
            </a:r>
          </a:p>
        </p:txBody>
      </p:sp>
      <p:sp>
        <p:nvSpPr>
          <p:cNvPr id="11" name="Triangle 7">
            <a:extLst>
              <a:ext uri="{FF2B5EF4-FFF2-40B4-BE49-F238E27FC236}">
                <a16:creationId xmlns:a16="http://schemas.microsoft.com/office/drawing/2014/main" id="{9E568339-37DE-7041-8DA1-564F23EB3682}"/>
              </a:ext>
            </a:extLst>
          </p:cNvPr>
          <p:cNvSpPr>
            <a:spLocks noChangeAspect="1"/>
          </p:cNvSpPr>
          <p:nvPr/>
        </p:nvSpPr>
        <p:spPr>
          <a:xfrm rot="10800000">
            <a:off x="838622" y="4475"/>
            <a:ext cx="424542" cy="180444"/>
          </a:xfrm>
          <a:prstGeom prst="triangle">
            <a:avLst/>
          </a:prstGeom>
          <a:solidFill>
            <a:srgbClr val="007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8" name="Picture 7" descr="Children drawing together">
            <a:extLst>
              <a:ext uri="{FF2B5EF4-FFF2-40B4-BE49-F238E27FC236}">
                <a16:creationId xmlns:a16="http://schemas.microsoft.com/office/drawing/2014/main" id="{F2A30BA7-65CE-17B3-7FFA-4B4DFE6D66A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8" r="30895" b="19169"/>
          <a:stretch/>
        </p:blipFill>
        <p:spPr>
          <a:xfrm>
            <a:off x="8433801" y="2520377"/>
            <a:ext cx="3240360" cy="288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167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5CE85D-E9B5-2EC5-84C9-CFC1756A9D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8A8C59-3B6C-BF23-90C6-1E0D20D33A2F}"/>
              </a:ext>
            </a:extLst>
          </p:cNvPr>
          <p:cNvSpPr/>
          <p:nvPr/>
        </p:nvSpPr>
        <p:spPr>
          <a:xfrm>
            <a:off x="0" y="-2"/>
            <a:ext cx="12192000" cy="6858001"/>
          </a:xfrm>
          <a:prstGeom prst="rect">
            <a:avLst/>
          </a:prstGeom>
          <a:solidFill>
            <a:srgbClr val="283A3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BBCDF11-A990-B6F5-1EA4-C0AD9EB62C05}"/>
              </a:ext>
            </a:extLst>
          </p:cNvPr>
          <p:cNvCxnSpPr>
            <a:cxnSpLocks/>
          </p:cNvCxnSpPr>
          <p:nvPr/>
        </p:nvCxnSpPr>
        <p:spPr>
          <a:xfrm>
            <a:off x="964369" y="2071816"/>
            <a:ext cx="6426981" cy="0"/>
          </a:xfrm>
          <a:prstGeom prst="line">
            <a:avLst/>
          </a:prstGeom>
          <a:ln w="22225">
            <a:solidFill>
              <a:srgbClr val="283A3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3">
            <a:extLst>
              <a:ext uri="{FF2B5EF4-FFF2-40B4-BE49-F238E27FC236}">
                <a16:creationId xmlns:a16="http://schemas.microsoft.com/office/drawing/2014/main" id="{0DB258B6-AD19-D7BB-12FB-7AC71C32D346}"/>
              </a:ext>
            </a:extLst>
          </p:cNvPr>
          <p:cNvSpPr txBox="1">
            <a:spLocks/>
          </p:cNvSpPr>
          <p:nvPr/>
        </p:nvSpPr>
        <p:spPr>
          <a:xfrm>
            <a:off x="964369" y="1305432"/>
            <a:ext cx="6426981" cy="439932"/>
          </a:xfrm>
          <a:prstGeom prst="rect">
            <a:avLst/>
          </a:prstGeom>
        </p:spPr>
        <p:txBody>
          <a:bodyPr vert="horz" lIns="108850" tIns="54425" rIns="108850" bIns="54425" rtlCol="0" anchor="ctr">
            <a:noAutofit/>
          </a:bodyPr>
          <a:lstStyle>
            <a:lvl1pPr algn="ctr" defTabSz="1088502" rtl="0" eaLnBrk="1" latinLnBrk="0" hangingPunct="1">
              <a:spcBef>
                <a:spcPct val="0"/>
              </a:spcBef>
              <a:buNone/>
              <a:defRPr sz="3600" kern="1200">
                <a:solidFill>
                  <a:srgbClr val="283A3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The article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BF9EA3-4E6B-496C-B599-DBD3BDEBD2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574" y="5734050"/>
            <a:ext cx="2266587" cy="80393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0F6E410-4B89-9F8F-9FC0-D36A776D8184}"/>
              </a:ext>
            </a:extLst>
          </p:cNvPr>
          <p:cNvSpPr txBox="1"/>
          <p:nvPr/>
        </p:nvSpPr>
        <p:spPr>
          <a:xfrm>
            <a:off x="838622" y="2576363"/>
            <a:ext cx="79928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</a:rPr>
              <a:t>Legal options, practical tips and case study experience to help challenge local authority decisions</a:t>
            </a:r>
          </a:p>
          <a:p>
            <a:endParaRPr lang="en-US" sz="2800" dirty="0"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Legal options – Graham Shaw, Wrigleys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Practical tips – Natalie Packer, SEND Consultant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Case study – Stef Edwards, Trust Lead, Learn-AT</a:t>
            </a:r>
          </a:p>
          <a:p>
            <a:endParaRPr lang="en-US" sz="2800" dirty="0">
              <a:latin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</a:rPr>
              <a:t>The article is available </a:t>
            </a:r>
            <a:r>
              <a:rPr lang="en-US" sz="2800" dirty="0">
                <a:latin typeface="Calibri" panose="020F0502020204030204" pitchFamily="34" charset="0"/>
                <a:hlinkClick r:id="rId3"/>
              </a:rPr>
              <a:t>here</a:t>
            </a:r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11" name="Triangle 7">
            <a:extLst>
              <a:ext uri="{FF2B5EF4-FFF2-40B4-BE49-F238E27FC236}">
                <a16:creationId xmlns:a16="http://schemas.microsoft.com/office/drawing/2014/main" id="{D587F1D3-A8FB-8476-5F9A-A07155500E8D}"/>
              </a:ext>
            </a:extLst>
          </p:cNvPr>
          <p:cNvSpPr>
            <a:spLocks noChangeAspect="1"/>
          </p:cNvSpPr>
          <p:nvPr/>
        </p:nvSpPr>
        <p:spPr>
          <a:xfrm rot="10800000">
            <a:off x="838622" y="4475"/>
            <a:ext cx="424542" cy="180444"/>
          </a:xfrm>
          <a:prstGeom prst="triangle">
            <a:avLst/>
          </a:prstGeom>
          <a:solidFill>
            <a:srgbClr val="007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3" name="Picture 2" descr="Light bulb on yellow background with sketched light beams and cord">
            <a:extLst>
              <a:ext uri="{FF2B5EF4-FFF2-40B4-BE49-F238E27FC236}">
                <a16:creationId xmlns:a16="http://schemas.microsoft.com/office/drawing/2014/main" id="{0F4033D0-E51E-CC78-9DB7-C2BFD6C9FF8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94" r="-1"/>
          <a:stretch/>
        </p:blipFill>
        <p:spPr>
          <a:xfrm>
            <a:off x="9047534" y="2416318"/>
            <a:ext cx="2626627" cy="299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619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8AC11AF-A123-9449-954B-729A37E7B059}"/>
              </a:ext>
            </a:extLst>
          </p:cNvPr>
          <p:cNvSpPr/>
          <p:nvPr/>
        </p:nvSpPr>
        <p:spPr>
          <a:xfrm>
            <a:off x="0" y="-2"/>
            <a:ext cx="12192000" cy="6858001"/>
          </a:xfrm>
          <a:prstGeom prst="rect">
            <a:avLst/>
          </a:prstGeom>
          <a:solidFill>
            <a:srgbClr val="283A3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D62A7DD-FBD2-7C4C-A2FA-F96670A1D684}"/>
              </a:ext>
            </a:extLst>
          </p:cNvPr>
          <p:cNvCxnSpPr>
            <a:cxnSpLocks/>
          </p:cNvCxnSpPr>
          <p:nvPr/>
        </p:nvCxnSpPr>
        <p:spPr>
          <a:xfrm>
            <a:off x="964369" y="2071816"/>
            <a:ext cx="6426981" cy="0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3">
            <a:extLst>
              <a:ext uri="{FF2B5EF4-FFF2-40B4-BE49-F238E27FC236}">
                <a16:creationId xmlns:a16="http://schemas.microsoft.com/office/drawing/2014/main" id="{254A8D8F-7219-3448-B96E-B5FE3C400581}"/>
              </a:ext>
            </a:extLst>
          </p:cNvPr>
          <p:cNvSpPr txBox="1">
            <a:spLocks/>
          </p:cNvSpPr>
          <p:nvPr/>
        </p:nvSpPr>
        <p:spPr>
          <a:xfrm>
            <a:off x="964369" y="1305432"/>
            <a:ext cx="10285524" cy="439932"/>
          </a:xfrm>
          <a:prstGeom prst="rect">
            <a:avLst/>
          </a:prstGeom>
        </p:spPr>
        <p:txBody>
          <a:bodyPr vert="horz" lIns="108850" tIns="54425" rIns="108850" bIns="54425" rtlCol="0" anchor="ctr">
            <a:noAutofit/>
          </a:bodyPr>
          <a:lstStyle>
            <a:lvl1pPr algn="ctr" defTabSz="1088502" rtl="0" eaLnBrk="1" latinLnBrk="0" hangingPunct="1">
              <a:spcBef>
                <a:spcPct val="0"/>
              </a:spcBef>
              <a:buNone/>
              <a:defRPr sz="3600" kern="1200">
                <a:solidFill>
                  <a:srgbClr val="283A3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Legal options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574" y="5734050"/>
            <a:ext cx="2266587" cy="803938"/>
          </a:xfrm>
          <a:prstGeom prst="rect">
            <a:avLst/>
          </a:prstGeom>
        </p:spPr>
      </p:pic>
      <p:sp>
        <p:nvSpPr>
          <p:cNvPr id="11" name="Triangle 7">
            <a:extLst>
              <a:ext uri="{FF2B5EF4-FFF2-40B4-BE49-F238E27FC236}">
                <a16:creationId xmlns:a16="http://schemas.microsoft.com/office/drawing/2014/main" id="{9E568339-37DE-7041-8DA1-564F23EB3682}"/>
              </a:ext>
            </a:extLst>
          </p:cNvPr>
          <p:cNvSpPr>
            <a:spLocks noChangeAspect="1"/>
          </p:cNvSpPr>
          <p:nvPr/>
        </p:nvSpPr>
        <p:spPr>
          <a:xfrm rot="10800000">
            <a:off x="838622" y="4475"/>
            <a:ext cx="424542" cy="180444"/>
          </a:xfrm>
          <a:prstGeom prst="triangle">
            <a:avLst/>
          </a:prstGeom>
          <a:solidFill>
            <a:srgbClr val="007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318E8D-36CA-CCA5-B689-ABA38C1DBDA5}"/>
              </a:ext>
            </a:extLst>
          </p:cNvPr>
          <p:cNvSpPr txBox="1"/>
          <p:nvPr/>
        </p:nvSpPr>
        <p:spPr>
          <a:xfrm>
            <a:off x="123069" y="2833909"/>
            <a:ext cx="844320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A clear understanding of the duties of the local authority (LA)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LA must publish its Local Offer for SEND provision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LA must ensure the Local Offer is reflected in the EHC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dirty="0"/>
              <a:t>If LA proposals are inconsistent with the Local Offer, challenge them</a:t>
            </a:r>
          </a:p>
        </p:txBody>
      </p:sp>
      <p:pic>
        <p:nvPicPr>
          <p:cNvPr id="12" name="Picture 11" descr="Stack of multicolored books">
            <a:extLst>
              <a:ext uri="{FF2B5EF4-FFF2-40B4-BE49-F238E27FC236}">
                <a16:creationId xmlns:a16="http://schemas.microsoft.com/office/drawing/2014/main" id="{49A321D3-15D0-6D24-5241-BBE115E1D8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83" r="6226"/>
          <a:stretch/>
        </p:blipFill>
        <p:spPr>
          <a:xfrm>
            <a:off x="8689342" y="2761125"/>
            <a:ext cx="3096344" cy="260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72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BAEFE1-B394-F072-3BBA-2BFE0738E9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1EAA089-4FB3-5E28-BEE4-FECF45915031}"/>
              </a:ext>
            </a:extLst>
          </p:cNvPr>
          <p:cNvSpPr/>
          <p:nvPr/>
        </p:nvSpPr>
        <p:spPr>
          <a:xfrm>
            <a:off x="0" y="-2"/>
            <a:ext cx="12192000" cy="6858001"/>
          </a:xfrm>
          <a:prstGeom prst="rect">
            <a:avLst/>
          </a:prstGeom>
          <a:solidFill>
            <a:srgbClr val="283A3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59C102E-B2E1-E902-D076-D50EC3269A6B}"/>
              </a:ext>
            </a:extLst>
          </p:cNvPr>
          <p:cNvCxnSpPr>
            <a:cxnSpLocks/>
          </p:cNvCxnSpPr>
          <p:nvPr/>
        </p:nvCxnSpPr>
        <p:spPr>
          <a:xfrm>
            <a:off x="964369" y="2071816"/>
            <a:ext cx="6426981" cy="0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3">
            <a:extLst>
              <a:ext uri="{FF2B5EF4-FFF2-40B4-BE49-F238E27FC236}">
                <a16:creationId xmlns:a16="http://schemas.microsoft.com/office/drawing/2014/main" id="{BCA9A388-0C02-68A7-0B86-CE69A512CBAC}"/>
              </a:ext>
            </a:extLst>
          </p:cNvPr>
          <p:cNvSpPr txBox="1">
            <a:spLocks/>
          </p:cNvSpPr>
          <p:nvPr/>
        </p:nvSpPr>
        <p:spPr>
          <a:xfrm>
            <a:off x="964369" y="1305432"/>
            <a:ext cx="10285524" cy="439932"/>
          </a:xfrm>
          <a:prstGeom prst="rect">
            <a:avLst/>
          </a:prstGeom>
        </p:spPr>
        <p:txBody>
          <a:bodyPr vert="horz" lIns="108850" tIns="54425" rIns="108850" bIns="54425" rtlCol="0" anchor="ctr">
            <a:noAutofit/>
          </a:bodyPr>
          <a:lstStyle>
            <a:lvl1pPr algn="ctr" defTabSz="1088502" rtl="0" eaLnBrk="1" latinLnBrk="0" hangingPunct="1">
              <a:spcBef>
                <a:spcPct val="0"/>
              </a:spcBef>
              <a:buNone/>
              <a:defRPr sz="3600" kern="1200">
                <a:solidFill>
                  <a:srgbClr val="283A3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Legal options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6F20C7-53B4-1E2B-BA23-BD529E3606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574" y="5734050"/>
            <a:ext cx="2266587" cy="803938"/>
          </a:xfrm>
          <a:prstGeom prst="rect">
            <a:avLst/>
          </a:prstGeom>
        </p:spPr>
      </p:pic>
      <p:sp>
        <p:nvSpPr>
          <p:cNvPr id="11" name="Triangle 7">
            <a:extLst>
              <a:ext uri="{FF2B5EF4-FFF2-40B4-BE49-F238E27FC236}">
                <a16:creationId xmlns:a16="http://schemas.microsoft.com/office/drawing/2014/main" id="{EEF85A6B-3378-1912-44BE-1841A0CF2810}"/>
              </a:ext>
            </a:extLst>
          </p:cNvPr>
          <p:cNvSpPr>
            <a:spLocks noChangeAspect="1"/>
          </p:cNvSpPr>
          <p:nvPr/>
        </p:nvSpPr>
        <p:spPr>
          <a:xfrm rot="10800000">
            <a:off x="838622" y="4475"/>
            <a:ext cx="424542" cy="180444"/>
          </a:xfrm>
          <a:prstGeom prst="triangle">
            <a:avLst/>
          </a:prstGeom>
          <a:solidFill>
            <a:srgbClr val="007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6E795D-62E0-ED95-E88D-49DEF7069B9C}"/>
              </a:ext>
            </a:extLst>
          </p:cNvPr>
          <p:cNvSpPr txBox="1"/>
          <p:nvPr/>
        </p:nvSpPr>
        <p:spPr>
          <a:xfrm>
            <a:off x="118542" y="2437341"/>
            <a:ext cx="871947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LA must co-operate with you and others in discharging its functions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LA must consider evidence and how best to achieve outcomes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LA must not apply ‘blanket’ policy to particular children or need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LA must secure SEN provision specified in EHC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dirty="0"/>
              <a:t>Hold the LA to account for its responsibilities</a:t>
            </a:r>
          </a:p>
        </p:txBody>
      </p:sp>
      <p:pic>
        <p:nvPicPr>
          <p:cNvPr id="3" name="Picture 2" descr="Businesspeople in a team meeting">
            <a:extLst>
              <a:ext uri="{FF2B5EF4-FFF2-40B4-BE49-F238E27FC236}">
                <a16:creationId xmlns:a16="http://schemas.microsoft.com/office/drawing/2014/main" id="{180E0746-6C4B-284B-A53E-F5D3F9D10E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8" t="5523" r="32833"/>
          <a:stretch/>
        </p:blipFill>
        <p:spPr>
          <a:xfrm>
            <a:off x="8416561" y="2377359"/>
            <a:ext cx="3240360" cy="324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360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88FE1E-B114-7FC9-BC1C-F9FE5A581C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29C676A-994E-299E-7ED6-D7C2B44023F1}"/>
              </a:ext>
            </a:extLst>
          </p:cNvPr>
          <p:cNvSpPr/>
          <p:nvPr/>
        </p:nvSpPr>
        <p:spPr>
          <a:xfrm>
            <a:off x="0" y="-2"/>
            <a:ext cx="12192000" cy="6858001"/>
          </a:xfrm>
          <a:prstGeom prst="rect">
            <a:avLst/>
          </a:prstGeom>
          <a:solidFill>
            <a:srgbClr val="283A3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831230-A631-3208-944D-8CF22BAE5120}"/>
              </a:ext>
            </a:extLst>
          </p:cNvPr>
          <p:cNvCxnSpPr>
            <a:cxnSpLocks/>
          </p:cNvCxnSpPr>
          <p:nvPr/>
        </p:nvCxnSpPr>
        <p:spPr>
          <a:xfrm>
            <a:off x="964369" y="2071816"/>
            <a:ext cx="6426981" cy="0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3">
            <a:extLst>
              <a:ext uri="{FF2B5EF4-FFF2-40B4-BE49-F238E27FC236}">
                <a16:creationId xmlns:a16="http://schemas.microsoft.com/office/drawing/2014/main" id="{55D22727-1B41-4AEF-E43D-F32DF4D6416F}"/>
              </a:ext>
            </a:extLst>
          </p:cNvPr>
          <p:cNvSpPr txBox="1">
            <a:spLocks/>
          </p:cNvSpPr>
          <p:nvPr/>
        </p:nvSpPr>
        <p:spPr>
          <a:xfrm>
            <a:off x="964369" y="1305432"/>
            <a:ext cx="10285524" cy="439932"/>
          </a:xfrm>
          <a:prstGeom prst="rect">
            <a:avLst/>
          </a:prstGeom>
        </p:spPr>
        <p:txBody>
          <a:bodyPr vert="horz" lIns="108850" tIns="54425" rIns="108850" bIns="54425" rtlCol="0" anchor="ctr">
            <a:noAutofit/>
          </a:bodyPr>
          <a:lstStyle>
            <a:lvl1pPr algn="ctr" defTabSz="1088502" rtl="0" eaLnBrk="1" latinLnBrk="0" hangingPunct="1">
              <a:spcBef>
                <a:spcPct val="0"/>
              </a:spcBef>
              <a:buNone/>
              <a:defRPr sz="3600" kern="1200">
                <a:solidFill>
                  <a:srgbClr val="283A3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Legal options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CF2E24-C04C-258D-4CE0-726A2A4B30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574" y="5734050"/>
            <a:ext cx="2266587" cy="803938"/>
          </a:xfrm>
          <a:prstGeom prst="rect">
            <a:avLst/>
          </a:prstGeom>
        </p:spPr>
      </p:pic>
      <p:sp>
        <p:nvSpPr>
          <p:cNvPr id="11" name="Triangle 7">
            <a:extLst>
              <a:ext uri="{FF2B5EF4-FFF2-40B4-BE49-F238E27FC236}">
                <a16:creationId xmlns:a16="http://schemas.microsoft.com/office/drawing/2014/main" id="{66A35F40-7057-194C-53A3-8B595514E33E}"/>
              </a:ext>
            </a:extLst>
          </p:cNvPr>
          <p:cNvSpPr>
            <a:spLocks noChangeAspect="1"/>
          </p:cNvSpPr>
          <p:nvPr/>
        </p:nvSpPr>
        <p:spPr>
          <a:xfrm rot="10800000">
            <a:off x="838622" y="4475"/>
            <a:ext cx="424542" cy="180444"/>
          </a:xfrm>
          <a:prstGeom prst="triangle">
            <a:avLst/>
          </a:prstGeom>
          <a:solidFill>
            <a:srgbClr val="007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7892A6-A25C-4AEF-52C2-BC0658877FDE}"/>
              </a:ext>
            </a:extLst>
          </p:cNvPr>
          <p:cNvSpPr txBox="1"/>
          <p:nvPr/>
        </p:nvSpPr>
        <p:spPr>
          <a:xfrm>
            <a:off x="118548" y="2277666"/>
            <a:ext cx="835292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LA must publish disagreement resolution services in Local Offer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LA must publish complaints procedure in Local Offer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DfE direction if LA acted or proposing to act unreasonably (EA 1996)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DfE order directing LA to reconsider if academy named (ATs only)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Local Govt &amp; S Care Ombudsman can investigate maladministration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dirty="0"/>
              <a:t>Devise a strategy to escalate and resolve the dispute</a:t>
            </a:r>
          </a:p>
        </p:txBody>
      </p:sp>
      <p:pic>
        <p:nvPicPr>
          <p:cNvPr id="8" name="Picture 7" descr="Top view of a circular maze">
            <a:extLst>
              <a:ext uri="{FF2B5EF4-FFF2-40B4-BE49-F238E27FC236}">
                <a16:creationId xmlns:a16="http://schemas.microsoft.com/office/drawing/2014/main" id="{6464A97F-5617-35D6-A3FE-C48FEA56A7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53"/>
          <a:stretch/>
        </p:blipFill>
        <p:spPr>
          <a:xfrm>
            <a:off x="8471475" y="2431446"/>
            <a:ext cx="3404202" cy="300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980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E17EFB-CA0A-3D63-5F35-DA298D3F0B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F330B8-6D6A-4B5E-A4A7-75224910E088}"/>
              </a:ext>
            </a:extLst>
          </p:cNvPr>
          <p:cNvSpPr/>
          <p:nvPr/>
        </p:nvSpPr>
        <p:spPr>
          <a:xfrm>
            <a:off x="0" y="-2"/>
            <a:ext cx="12192000" cy="6858001"/>
          </a:xfrm>
          <a:prstGeom prst="rect">
            <a:avLst/>
          </a:prstGeom>
          <a:solidFill>
            <a:srgbClr val="283A3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0B8D74D-4E49-F7AD-D397-AA1A1A5AF867}"/>
              </a:ext>
            </a:extLst>
          </p:cNvPr>
          <p:cNvCxnSpPr>
            <a:cxnSpLocks/>
          </p:cNvCxnSpPr>
          <p:nvPr/>
        </p:nvCxnSpPr>
        <p:spPr>
          <a:xfrm>
            <a:off x="964369" y="2071816"/>
            <a:ext cx="6426981" cy="0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3">
            <a:extLst>
              <a:ext uri="{FF2B5EF4-FFF2-40B4-BE49-F238E27FC236}">
                <a16:creationId xmlns:a16="http://schemas.microsoft.com/office/drawing/2014/main" id="{AD7AD348-CD16-879D-F871-2C616386C828}"/>
              </a:ext>
            </a:extLst>
          </p:cNvPr>
          <p:cNvSpPr txBox="1">
            <a:spLocks/>
          </p:cNvSpPr>
          <p:nvPr/>
        </p:nvSpPr>
        <p:spPr>
          <a:xfrm>
            <a:off x="964369" y="1305432"/>
            <a:ext cx="10285524" cy="439932"/>
          </a:xfrm>
          <a:prstGeom prst="rect">
            <a:avLst/>
          </a:prstGeom>
        </p:spPr>
        <p:txBody>
          <a:bodyPr vert="horz" lIns="108850" tIns="54425" rIns="108850" bIns="54425" rtlCol="0" anchor="ctr">
            <a:noAutofit/>
          </a:bodyPr>
          <a:lstStyle>
            <a:lvl1pPr algn="ctr" defTabSz="1088502" rtl="0" eaLnBrk="1" latinLnBrk="0" hangingPunct="1">
              <a:spcBef>
                <a:spcPct val="0"/>
              </a:spcBef>
              <a:buNone/>
              <a:defRPr sz="3600" kern="1200">
                <a:solidFill>
                  <a:srgbClr val="283A3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Practical tips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422EF4-F405-035B-6A94-01CCE89D9E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574" y="5734050"/>
            <a:ext cx="2266587" cy="803938"/>
          </a:xfrm>
          <a:prstGeom prst="rect">
            <a:avLst/>
          </a:prstGeom>
        </p:spPr>
      </p:pic>
      <p:sp>
        <p:nvSpPr>
          <p:cNvPr id="11" name="Triangle 7">
            <a:extLst>
              <a:ext uri="{FF2B5EF4-FFF2-40B4-BE49-F238E27FC236}">
                <a16:creationId xmlns:a16="http://schemas.microsoft.com/office/drawing/2014/main" id="{8FBC60CA-D2C2-A184-5DF8-9FF084E33ABF}"/>
              </a:ext>
            </a:extLst>
          </p:cNvPr>
          <p:cNvSpPr>
            <a:spLocks noChangeAspect="1"/>
          </p:cNvSpPr>
          <p:nvPr/>
        </p:nvSpPr>
        <p:spPr>
          <a:xfrm rot="10800000">
            <a:off x="838622" y="4475"/>
            <a:ext cx="424542" cy="180444"/>
          </a:xfrm>
          <a:prstGeom prst="triangle">
            <a:avLst/>
          </a:prstGeom>
          <a:solidFill>
            <a:srgbClr val="007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9B1F5B-C0D1-F3DA-51BC-67A7D0F05D68}"/>
              </a:ext>
            </a:extLst>
          </p:cNvPr>
          <p:cNvSpPr txBox="1"/>
          <p:nvPr/>
        </p:nvSpPr>
        <p:spPr>
          <a:xfrm>
            <a:off x="109407" y="2496758"/>
            <a:ext cx="813690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u="sng" dirty="0"/>
              <a:t>Your school is unsuitable for the pupil’s age, ability, aptitude or SEN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Highlight any detriment to child’s ability or needs if they attend, referring to their needs as outlined in section B of the EHC plan</a:t>
            </a:r>
          </a:p>
          <a:p>
            <a:pPr lvl="1"/>
            <a:endParaRPr lang="en-GB" sz="2200" dirty="0"/>
          </a:p>
          <a:p>
            <a:pPr marL="887151" lvl="1" indent="-342900">
              <a:buFont typeface="Arial" panose="020B0604020202020204" pitchFamily="34" charset="0"/>
              <a:buChar char="•"/>
            </a:pPr>
            <a:r>
              <a:rPr lang="en-GB" sz="2200" dirty="0"/>
              <a:t>How their attainment lags behind their peers</a:t>
            </a:r>
          </a:p>
          <a:p>
            <a:pPr marL="887151" lvl="1" indent="-342900">
              <a:buFont typeface="Arial" panose="020B0604020202020204" pitchFamily="34" charset="0"/>
              <a:buChar char="•"/>
            </a:pPr>
            <a:r>
              <a:rPr lang="en-GB" sz="2200" dirty="0"/>
              <a:t>Expected levels of progress and what’s needed to close gap</a:t>
            </a:r>
          </a:p>
          <a:p>
            <a:pPr marL="887151" lvl="1" indent="-342900">
              <a:buFont typeface="Arial" panose="020B0604020202020204" pitchFamily="34" charset="0"/>
              <a:buChar char="•"/>
            </a:pPr>
            <a:r>
              <a:rPr lang="en-GB" sz="2200" dirty="0"/>
              <a:t>How well the pupil would be able to thrive</a:t>
            </a:r>
          </a:p>
        </p:txBody>
      </p:sp>
      <p:pic>
        <p:nvPicPr>
          <p:cNvPr id="12" name="Picture 11" descr="Stack of folders">
            <a:extLst>
              <a:ext uri="{FF2B5EF4-FFF2-40B4-BE49-F238E27FC236}">
                <a16:creationId xmlns:a16="http://schemas.microsoft.com/office/drawing/2014/main" id="{B0F4B67E-E739-E025-A173-67E7B1BD03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5"/>
          <a:stretch/>
        </p:blipFill>
        <p:spPr>
          <a:xfrm>
            <a:off x="8246310" y="2421682"/>
            <a:ext cx="3575964" cy="299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413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5F338F-6D59-E962-726C-75FFF08D9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1286666-FBAC-FA28-7DD6-3B99AC205CD1}"/>
              </a:ext>
            </a:extLst>
          </p:cNvPr>
          <p:cNvSpPr/>
          <p:nvPr/>
        </p:nvSpPr>
        <p:spPr>
          <a:xfrm>
            <a:off x="0" y="-2"/>
            <a:ext cx="12192000" cy="6858001"/>
          </a:xfrm>
          <a:prstGeom prst="rect">
            <a:avLst/>
          </a:prstGeom>
          <a:solidFill>
            <a:srgbClr val="283A3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49CBD44-7D99-AF1F-6522-04B0758A8184}"/>
              </a:ext>
            </a:extLst>
          </p:cNvPr>
          <p:cNvCxnSpPr>
            <a:cxnSpLocks/>
          </p:cNvCxnSpPr>
          <p:nvPr/>
        </p:nvCxnSpPr>
        <p:spPr>
          <a:xfrm>
            <a:off x="964369" y="2071816"/>
            <a:ext cx="6426981" cy="0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3">
            <a:extLst>
              <a:ext uri="{FF2B5EF4-FFF2-40B4-BE49-F238E27FC236}">
                <a16:creationId xmlns:a16="http://schemas.microsoft.com/office/drawing/2014/main" id="{9A156FB8-C5D4-BE68-26EF-656E9C83083E}"/>
              </a:ext>
            </a:extLst>
          </p:cNvPr>
          <p:cNvSpPr txBox="1">
            <a:spLocks/>
          </p:cNvSpPr>
          <p:nvPr/>
        </p:nvSpPr>
        <p:spPr>
          <a:xfrm>
            <a:off x="964369" y="1305432"/>
            <a:ext cx="10285524" cy="439932"/>
          </a:xfrm>
          <a:prstGeom prst="rect">
            <a:avLst/>
          </a:prstGeom>
        </p:spPr>
        <p:txBody>
          <a:bodyPr vert="horz" lIns="108850" tIns="54425" rIns="108850" bIns="54425" rtlCol="0" anchor="ctr">
            <a:noAutofit/>
          </a:bodyPr>
          <a:lstStyle>
            <a:lvl1pPr algn="ctr" defTabSz="1088502" rtl="0" eaLnBrk="1" latinLnBrk="0" hangingPunct="1">
              <a:spcBef>
                <a:spcPct val="0"/>
              </a:spcBef>
              <a:buNone/>
              <a:defRPr sz="3600" kern="1200">
                <a:solidFill>
                  <a:srgbClr val="283A3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Practical tips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149C40-E8EF-133A-268A-6E8B97274C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574" y="5734050"/>
            <a:ext cx="2266587" cy="803938"/>
          </a:xfrm>
          <a:prstGeom prst="rect">
            <a:avLst/>
          </a:prstGeom>
        </p:spPr>
      </p:pic>
      <p:sp>
        <p:nvSpPr>
          <p:cNvPr id="11" name="Triangle 7">
            <a:extLst>
              <a:ext uri="{FF2B5EF4-FFF2-40B4-BE49-F238E27FC236}">
                <a16:creationId xmlns:a16="http://schemas.microsoft.com/office/drawing/2014/main" id="{8E449303-D209-3172-085E-BC4197649D5C}"/>
              </a:ext>
            </a:extLst>
          </p:cNvPr>
          <p:cNvSpPr>
            <a:spLocks noChangeAspect="1"/>
          </p:cNvSpPr>
          <p:nvPr/>
        </p:nvSpPr>
        <p:spPr>
          <a:xfrm rot="10800000">
            <a:off x="838622" y="4475"/>
            <a:ext cx="424542" cy="180444"/>
          </a:xfrm>
          <a:prstGeom prst="triangle">
            <a:avLst/>
          </a:prstGeom>
          <a:solidFill>
            <a:srgbClr val="007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96E55F-E830-3A7B-2AF5-3E217D2460B3}"/>
              </a:ext>
            </a:extLst>
          </p:cNvPr>
          <p:cNvSpPr txBox="1"/>
          <p:nvPr/>
        </p:nvSpPr>
        <p:spPr>
          <a:xfrm>
            <a:off x="118542" y="2273194"/>
            <a:ext cx="829801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u="sng" dirty="0"/>
              <a:t>The attendance of the child would be incompatible with the provision of efficient education for other pupils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Describe the impact on the child’s proposed peer group, referring to the pupil’s needs in section B and education provision in section 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887151" lvl="1" indent="-342900">
              <a:buFont typeface="Arial" panose="020B0604020202020204" pitchFamily="34" charset="0"/>
              <a:buChar char="•"/>
            </a:pPr>
            <a:r>
              <a:rPr lang="en-GB" sz="2200" dirty="0"/>
              <a:t>Health, safety and wellbeing risks posed by pupil to others</a:t>
            </a:r>
          </a:p>
          <a:p>
            <a:pPr marL="887151" lvl="1" indent="-342900">
              <a:buFont typeface="Arial" panose="020B0604020202020204" pitchFamily="34" charset="0"/>
              <a:buChar char="•"/>
            </a:pPr>
            <a:r>
              <a:rPr lang="en-GB" sz="2200" dirty="0"/>
              <a:t>Additional provision/adjustments required by their needs</a:t>
            </a:r>
          </a:p>
          <a:p>
            <a:pPr marL="887151" lvl="1" indent="-342900">
              <a:buFont typeface="Arial" panose="020B0604020202020204" pitchFamily="34" charset="0"/>
              <a:buChar char="•"/>
            </a:pPr>
            <a:r>
              <a:rPr lang="en-GB" sz="2200" dirty="0"/>
              <a:t>Impact of placement on learning of other pupils</a:t>
            </a:r>
          </a:p>
          <a:p>
            <a:pPr marL="887151" lvl="1" indent="-342900">
              <a:buFont typeface="Arial" panose="020B0604020202020204" pitchFamily="34" charset="0"/>
              <a:buChar char="•"/>
            </a:pPr>
            <a:r>
              <a:rPr lang="en-GB" sz="2200" dirty="0"/>
              <a:t>Has capacity or published admission number been exceeded?</a:t>
            </a:r>
          </a:p>
        </p:txBody>
      </p:sp>
      <p:pic>
        <p:nvPicPr>
          <p:cNvPr id="12" name="Picture 11" descr="Stack of folders">
            <a:extLst>
              <a:ext uri="{FF2B5EF4-FFF2-40B4-BE49-F238E27FC236}">
                <a16:creationId xmlns:a16="http://schemas.microsoft.com/office/drawing/2014/main" id="{D15DC3D4-7EA4-C09C-D137-0B4C1D01C6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5"/>
          <a:stretch/>
        </p:blipFill>
        <p:spPr>
          <a:xfrm>
            <a:off x="8255446" y="2416293"/>
            <a:ext cx="3575964" cy="299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589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308C00-800F-D62F-8BAD-5EDE393E42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8FC9331-9D83-A85B-D51B-FDED2739179E}"/>
              </a:ext>
            </a:extLst>
          </p:cNvPr>
          <p:cNvSpPr/>
          <p:nvPr/>
        </p:nvSpPr>
        <p:spPr>
          <a:xfrm>
            <a:off x="0" y="-2"/>
            <a:ext cx="12192000" cy="6858001"/>
          </a:xfrm>
          <a:prstGeom prst="rect">
            <a:avLst/>
          </a:prstGeom>
          <a:solidFill>
            <a:srgbClr val="283A3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F49457E-25E5-3D74-C479-13FB10F27387}"/>
              </a:ext>
            </a:extLst>
          </p:cNvPr>
          <p:cNvCxnSpPr>
            <a:cxnSpLocks/>
          </p:cNvCxnSpPr>
          <p:nvPr/>
        </p:nvCxnSpPr>
        <p:spPr>
          <a:xfrm>
            <a:off x="964369" y="2071816"/>
            <a:ext cx="6426981" cy="0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3">
            <a:extLst>
              <a:ext uri="{FF2B5EF4-FFF2-40B4-BE49-F238E27FC236}">
                <a16:creationId xmlns:a16="http://schemas.microsoft.com/office/drawing/2014/main" id="{97CF8717-1FC2-4C37-E8FB-52B75FFF58A7}"/>
              </a:ext>
            </a:extLst>
          </p:cNvPr>
          <p:cNvSpPr txBox="1">
            <a:spLocks/>
          </p:cNvSpPr>
          <p:nvPr/>
        </p:nvSpPr>
        <p:spPr>
          <a:xfrm>
            <a:off x="964369" y="1305432"/>
            <a:ext cx="10285524" cy="439932"/>
          </a:xfrm>
          <a:prstGeom prst="rect">
            <a:avLst/>
          </a:prstGeom>
        </p:spPr>
        <p:txBody>
          <a:bodyPr vert="horz" lIns="108850" tIns="54425" rIns="108850" bIns="54425" rtlCol="0" anchor="ctr">
            <a:noAutofit/>
          </a:bodyPr>
          <a:lstStyle>
            <a:lvl1pPr algn="ctr" defTabSz="1088502" rtl="0" eaLnBrk="1" latinLnBrk="0" hangingPunct="1">
              <a:spcBef>
                <a:spcPct val="0"/>
              </a:spcBef>
              <a:buNone/>
              <a:defRPr sz="3600" kern="1200">
                <a:solidFill>
                  <a:srgbClr val="283A3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Practical tips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6EED61-20DF-1EFD-AC03-3E7BB2814A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574" y="5734050"/>
            <a:ext cx="2266587" cy="803938"/>
          </a:xfrm>
          <a:prstGeom prst="rect">
            <a:avLst/>
          </a:prstGeom>
        </p:spPr>
      </p:pic>
      <p:sp>
        <p:nvSpPr>
          <p:cNvPr id="11" name="Triangle 7">
            <a:extLst>
              <a:ext uri="{FF2B5EF4-FFF2-40B4-BE49-F238E27FC236}">
                <a16:creationId xmlns:a16="http://schemas.microsoft.com/office/drawing/2014/main" id="{639D41C6-5E07-DFA5-A13C-3D804A622ECC}"/>
              </a:ext>
            </a:extLst>
          </p:cNvPr>
          <p:cNvSpPr>
            <a:spLocks noChangeAspect="1"/>
          </p:cNvSpPr>
          <p:nvPr/>
        </p:nvSpPr>
        <p:spPr>
          <a:xfrm rot="10800000">
            <a:off x="838622" y="4475"/>
            <a:ext cx="424542" cy="180444"/>
          </a:xfrm>
          <a:prstGeom prst="triangle">
            <a:avLst/>
          </a:prstGeom>
          <a:solidFill>
            <a:srgbClr val="007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9C0271-6444-3CE4-F3CB-76A595FD9CE9}"/>
              </a:ext>
            </a:extLst>
          </p:cNvPr>
          <p:cNvSpPr txBox="1"/>
          <p:nvPr/>
        </p:nvSpPr>
        <p:spPr>
          <a:xfrm>
            <a:off x="118543" y="2218139"/>
            <a:ext cx="813690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u="sng" dirty="0"/>
              <a:t>The attendance of the child would be incompatible with the efficient use of resources</a:t>
            </a:r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Consider impact on school’s budget, physical and staff resources, referring to the education provision in section F</a:t>
            </a:r>
          </a:p>
          <a:p>
            <a:pPr marL="887151" lvl="1" indent="-34290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887151" lvl="1" indent="-342900">
              <a:buFont typeface="Arial" panose="020B0604020202020204" pitchFamily="34" charset="0"/>
              <a:buChar char="•"/>
            </a:pPr>
            <a:r>
              <a:rPr lang="en-GB" sz="2200" dirty="0"/>
              <a:t>Extra staff and skills required to meet their needs</a:t>
            </a:r>
          </a:p>
          <a:p>
            <a:pPr marL="887151" lvl="1" indent="-342900">
              <a:buFont typeface="Arial" panose="020B0604020202020204" pitchFamily="34" charset="0"/>
              <a:buChar char="•"/>
            </a:pPr>
            <a:r>
              <a:rPr lang="en-GB" sz="2200" dirty="0"/>
              <a:t>Type and level of training required to upskill staff</a:t>
            </a:r>
          </a:p>
          <a:p>
            <a:pPr marL="887151" lvl="1" indent="-342900">
              <a:buFont typeface="Arial" panose="020B0604020202020204" pitchFamily="34" charset="0"/>
              <a:buChar char="•"/>
            </a:pPr>
            <a:r>
              <a:rPr lang="en-GB" sz="2200" dirty="0"/>
              <a:t>Cost of specialist resources, equipment or external support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dirty="0"/>
              <a:t>Organise your response/evidence, keep to the point and gather support from headteacher and governors before responding</a:t>
            </a:r>
          </a:p>
          <a:p>
            <a:pPr marL="887151" lvl="1" indent="-342900">
              <a:buFont typeface="Arial" panose="020B0604020202020204" pitchFamily="34" charset="0"/>
              <a:buChar char="•"/>
            </a:pPr>
            <a:endParaRPr lang="en-GB" sz="2200" dirty="0"/>
          </a:p>
        </p:txBody>
      </p:sp>
      <p:pic>
        <p:nvPicPr>
          <p:cNvPr id="12" name="Picture 11" descr="Stack of folders">
            <a:extLst>
              <a:ext uri="{FF2B5EF4-FFF2-40B4-BE49-F238E27FC236}">
                <a16:creationId xmlns:a16="http://schemas.microsoft.com/office/drawing/2014/main" id="{3149EB75-F987-B314-4AD0-7CC1EC55E8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5"/>
          <a:stretch/>
        </p:blipFill>
        <p:spPr>
          <a:xfrm>
            <a:off x="8255446" y="2437341"/>
            <a:ext cx="3575964" cy="299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411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E6203450853240BDDE3B838E1E04CA" ma:contentTypeVersion="18" ma:contentTypeDescription="Create a new document." ma:contentTypeScope="" ma:versionID="364790b376c45065564e0e750628ec3f">
  <xsd:schema xmlns:xsd="http://www.w3.org/2001/XMLSchema" xmlns:xs="http://www.w3.org/2001/XMLSchema" xmlns:p="http://schemas.microsoft.com/office/2006/metadata/properties" xmlns:ns2="0e176dd0-2c7f-443a-a9f0-9b15999d6b06" xmlns:ns3="2a0d00a5-fcb1-46a3-a99c-14f104068cd1" targetNamespace="http://schemas.microsoft.com/office/2006/metadata/properties" ma:root="true" ma:fieldsID="70523dad5bb26a81ee6151265ba36bae" ns2:_="" ns3:_="">
    <xsd:import namespace="0e176dd0-2c7f-443a-a9f0-9b15999d6b06"/>
    <xsd:import namespace="2a0d00a5-fcb1-46a3-a99c-14f104068c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x5ip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176dd0-2c7f-443a-a9f0-9b15999d6b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x5ip" ma:index="12" nillable="true" ma:displayName="Date and time" ma:internalName="x5ip">
      <xsd:simpleType>
        <xsd:restriction base="dms:DateTim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93edae8-4db1-48fa-ba14-0c4f952ef1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0d00a5-fcb1-46a3-a99c-14f104068cd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bef0c54-364e-49a1-af0e-28cf2d9f9ff9}" ma:internalName="TaxCatchAll" ma:showField="CatchAllData" ma:web="2a0d00a5-fcb1-46a3-a99c-14f104068c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��< ? x m l   v e r s i o n = " 1 . 0 "   e n c o d i n g = " u t f - 1 6 " ? > < p r o p e r t i e s   x m l n s = " h t t p : / / w w w . i m a n a g e . c o m / w o r k / x m l s c h e m a " >  
     < d o c u m e n t i d > I M A N A G E A C T I V E ! 1 0 3 4 7 8 4 1 . 1 < / d o c u m e n t i d >  
     < s e n d e r i d > G R A H A M S H A W < / s e n d e r i d >  
     < s e n d e r e m a i l > G R A H A M . S H A W @ W R I G L E Y S . C O . U K < / s e n d e r e m a i l >  
     < l a s t m o d i f i e d > 2 0 2 4 - 0 3 - 1 1 T 1 5 : 2 3 : 5 5 . 0 0 0 0 0 0 0 + 0 0 : 0 0 < / l a s t m o d i f i e d >  
     < d a t a b a s e > I M A N A G E A C T I V E < / d a t a b a s e >  
 < / p r o p e r t i e s > 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x5ip xmlns="0e176dd0-2c7f-443a-a9f0-9b15999d6b06" xsi:nil="true"/>
    <lcf76f155ced4ddcb4097134ff3c332f xmlns="0e176dd0-2c7f-443a-a9f0-9b15999d6b06">
      <Terms xmlns="http://schemas.microsoft.com/office/infopath/2007/PartnerControls"/>
    </lcf76f155ced4ddcb4097134ff3c332f>
    <TaxCatchAll xmlns="2a0d00a5-fcb1-46a3-a99c-14f104068cd1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B1A7835-4292-4CF1-83DE-F73C7F275D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176dd0-2c7f-443a-a9f0-9b15999d6b06"/>
    <ds:schemaRef ds:uri="2a0d00a5-fcb1-46a3-a99c-14f104068c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672A2FE-3ECE-4482-B0C5-B2F98CFBF5E0}">
  <ds:schemaRefs>
    <ds:schemaRef ds:uri="http://www.imanage.com/work/xmlschema"/>
  </ds:schemaRefs>
</ds:datastoreItem>
</file>

<file path=customXml/itemProps3.xml><?xml version="1.0" encoding="utf-8"?>
<ds:datastoreItem xmlns:ds="http://schemas.openxmlformats.org/officeDocument/2006/customXml" ds:itemID="{5F50310E-ECCB-4C51-A536-93B5EADBABD6}">
  <ds:schemaRefs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2a0d00a5-fcb1-46a3-a99c-14f104068cd1"/>
    <ds:schemaRef ds:uri="0e176dd0-2c7f-443a-a9f0-9b15999d6b06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79053224-13B1-4D26-9AF7-A72FBE52EFE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808</Words>
  <Application>Microsoft Office PowerPoint</Application>
  <PresentationFormat>Custom</PresentationFormat>
  <Paragraphs>132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Aptos</vt:lpstr>
      <vt:lpstr>Arial</vt:lpstr>
      <vt:lpstr>Calibri</vt:lpstr>
      <vt:lpstr>Garamond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Morris</dc:creator>
  <cp:lastModifiedBy>Matt Morris</cp:lastModifiedBy>
  <cp:revision>1</cp:revision>
  <dcterms:modified xsi:type="dcterms:W3CDTF">2024-03-11T23:16:01Z</dcterms:modified>
</cp:coreProperties>
</file>